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7" r:id="rId2"/>
    <p:sldId id="351" r:id="rId3"/>
    <p:sldId id="352" r:id="rId4"/>
    <p:sldId id="363" r:id="rId5"/>
    <p:sldId id="372" r:id="rId6"/>
    <p:sldId id="364" r:id="rId7"/>
    <p:sldId id="366" r:id="rId8"/>
    <p:sldId id="367" r:id="rId9"/>
    <p:sldId id="353" r:id="rId10"/>
    <p:sldId id="354" r:id="rId11"/>
    <p:sldId id="356" r:id="rId12"/>
    <p:sldId id="373" r:id="rId13"/>
    <p:sldId id="357" r:id="rId14"/>
    <p:sldId id="374" r:id="rId15"/>
    <p:sldId id="362" r:id="rId16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00A055"/>
    <a:srgbClr val="008000"/>
    <a:srgbClr val="660066"/>
    <a:srgbClr val="FFFF99"/>
    <a:srgbClr val="FF0000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C44ADE-ACDE-45AC-B9AF-231A56AE7007}" v="73" dt="2025-02-19T11:17:44.9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/>
    <p:restoredTop sz="94635"/>
  </p:normalViewPr>
  <p:slideViewPr>
    <p:cSldViewPr>
      <p:cViewPr varScale="1">
        <p:scale>
          <a:sx n="111" d="100"/>
          <a:sy n="111" d="100"/>
        </p:scale>
        <p:origin x="1650" y="96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3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54692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384345" cy="724365"/>
            <a:chOff x="2483896" y="4856163"/>
            <a:chExt cx="3462982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366373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/>
              </a:r>
              <a:b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2E97CF-9369-D329-40E5-4850951C4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ko-KR" altLang="en-US" dirty="0"/>
              <a:t>무기안료의 합성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036396" cy="1360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안료로 사용 가능한 무기 화합물을 합성한 후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생성된 무기 화합물의 특성 및 응용에 대하여 알아본다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무기안료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색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카페인</a:t>
            </a: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27876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물 또는 대부분의 유기 용제에 녹지 않는 </a:t>
            </a:r>
            <a:r>
              <a:rPr lang="ko-KR" altLang="en-US" sz="1800" b="0" dirty="0" err="1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분말상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착색제</a:t>
            </a:r>
            <a:endParaRPr lang="en-US" altLang="ko-KR" sz="1800" b="0" dirty="0">
              <a:solidFill>
                <a:srgbClr val="FF0000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일반적으로 </a:t>
            </a:r>
            <a:r>
              <a:rPr lang="ko-KR" altLang="en-US" sz="1800" b="0" u="sng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유기 안료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와 </a:t>
            </a:r>
            <a:r>
              <a:rPr lang="ko-KR" altLang="en-US" sz="1800" u="sng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무기 안료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로 나뉨</a:t>
            </a:r>
            <a:endParaRPr lang="en-US" altLang="ko-KR" sz="1800" b="0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유기 안료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탄소 기반 화합물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로 만들어지며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일반적으로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밝고 선명한 색상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/>
            </a:r>
            <a:b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</a:b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             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하지만 </a:t>
            </a:r>
            <a:r>
              <a:rPr lang="ko-KR" altLang="en-US" sz="1800" b="0" dirty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내구성이 떨어질 수 있음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무기 안료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금속 산화물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이나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기타 무기 화합물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로 만들어짐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/>
            </a:r>
            <a:b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</a:b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             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일반적으로 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내구성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 뛰어나고 색상이 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안정적</a:t>
            </a:r>
            <a:endParaRPr lang="en-US" altLang="ko-KR" sz="1800" b="0" dirty="0">
              <a:solidFill>
                <a:srgbClr val="FF0000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9896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안료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(Pigment)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Picture 7" descr="13_4_2732828">
            <a:extLst>
              <a:ext uri="{FF2B5EF4-FFF2-40B4-BE49-F238E27FC236}">
                <a16:creationId xmlns:a16="http://schemas.microsoft.com/office/drawing/2014/main" id="{088D703D-6A04-7470-8E07-944EC0D8D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864" y="5496543"/>
            <a:ext cx="1728787" cy="1234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8ED7CBD3-AFA7-97FF-8EAB-8C5F1F76F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534" y="4509120"/>
            <a:ext cx="2347814" cy="1769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719BD07-AF48-30EB-B3A9-7489BB3D2D3B}"/>
              </a:ext>
            </a:extLst>
          </p:cNvPr>
          <p:cNvSpPr txBox="1"/>
          <p:nvPr/>
        </p:nvSpPr>
        <p:spPr>
          <a:xfrm>
            <a:off x="597973" y="5727587"/>
            <a:ext cx="1728787" cy="748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예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인쇄 잉크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/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   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페인트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0BD4-C513-EE45-2C95-4F5246E99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DF13E-F6E7-2C96-96CA-B7178468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BC16BE-F030-B44E-4F63-29659CFBA599}"/>
              </a:ext>
            </a:extLst>
          </p:cNvPr>
          <p:cNvSpPr txBox="1"/>
          <p:nvPr/>
        </p:nvSpPr>
        <p:spPr>
          <a:xfrm>
            <a:off x="432521" y="2708920"/>
            <a:ext cx="8315944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무기안료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/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유기안료의 차이점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293C01-402F-45BC-515A-BA7B54975DF0}"/>
              </a:ext>
            </a:extLst>
          </p:cNvPr>
          <p:cNvSpPr txBox="1"/>
          <p:nvPr/>
        </p:nvSpPr>
        <p:spPr>
          <a:xfrm>
            <a:off x="467544" y="2204864"/>
            <a:ext cx="2079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안료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(Pigment)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3C3236-1C0F-F4A6-C384-F299F89C10E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5" name="그림 14" descr="스크린샷, 라인, 번호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9910926A-985C-8BCD-6F18-FAF57D586E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244" t="12718" r="8252" b="47740"/>
          <a:stretch/>
        </p:blipFill>
        <p:spPr>
          <a:xfrm>
            <a:off x="539553" y="3235153"/>
            <a:ext cx="8058674" cy="78086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EF2DB47-07B8-CF30-59D2-241C6FCD84D2}"/>
              </a:ext>
            </a:extLst>
          </p:cNvPr>
          <p:cNvSpPr txBox="1"/>
          <p:nvPr/>
        </p:nvSpPr>
        <p:spPr>
          <a:xfrm>
            <a:off x="432521" y="4243254"/>
            <a:ext cx="8315944" cy="825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무기안료는 유기안료에 비해 물성적인 측면에서는 일반적으로 뛰어남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무기안료는 비교적 저가로 다양한 분야에 적용됨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436920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75E6E4-7CCC-31E0-30D5-18AFC3945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C2148F-BD84-182C-C1AC-E8F06B526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3EDE61-ED48-0F27-C208-D2CEB4E521FC}"/>
              </a:ext>
            </a:extLst>
          </p:cNvPr>
          <p:cNvSpPr txBox="1"/>
          <p:nvPr/>
        </p:nvSpPr>
        <p:spPr>
          <a:xfrm>
            <a:off x="432521" y="2708920"/>
            <a:ext cx="8315944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무색 무기안료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백색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황산 아연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TiO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/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흑색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 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Carbon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Black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등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유색 무기안료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6DD9E2-91DC-206D-1EA2-F850CDA85071}"/>
              </a:ext>
            </a:extLst>
          </p:cNvPr>
          <p:cNvSpPr txBox="1"/>
          <p:nvPr/>
        </p:nvSpPr>
        <p:spPr>
          <a:xfrm>
            <a:off x="467544" y="2204864"/>
            <a:ext cx="39167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무기 안료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(Inorganic Pigment)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3386190-CE93-1D07-82C3-9FCB7BE1415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1C6CD8B-FEE3-FDEB-EC9A-C8943E19A4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168" y="3638413"/>
            <a:ext cx="8188288" cy="233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55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C8D114-3D2D-46EB-F644-34C3E6DD21EB}"/>
              </a:ext>
            </a:extLst>
          </p:cNvPr>
          <p:cNvSpPr txBox="1"/>
          <p:nvPr/>
        </p:nvSpPr>
        <p:spPr>
          <a:xfrm>
            <a:off x="467544" y="2204864"/>
            <a:ext cx="14370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염료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(Dye)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C13F2DC7-9E62-BE5B-8653-FB77994A82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2FC669-1B6F-0026-C566-31B501C12D1E}"/>
              </a:ext>
            </a:extLst>
          </p:cNvPr>
          <p:cNvSpPr txBox="1"/>
          <p:nvPr/>
        </p:nvSpPr>
        <p:spPr>
          <a:xfrm>
            <a:off x="432521" y="2708920"/>
            <a:ext cx="8243935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물과 기름에 녹아 단분자로 분산하여 섬유 등의 분자와 결합하여 </a:t>
            </a:r>
            <a:r>
              <a:rPr lang="ko-KR" altLang="en-US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착색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하는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/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유색 물질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792F7E4-9A4B-CCC5-73CE-BA753AF9F3B2}"/>
              </a:ext>
            </a:extLst>
          </p:cNvPr>
          <p:cNvSpPr txBox="1"/>
          <p:nvPr/>
        </p:nvSpPr>
        <p:spPr>
          <a:xfrm>
            <a:off x="5364089" y="1491806"/>
            <a:ext cx="3600400" cy="3840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ko-KR" altLang="en-US" sz="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발색단</a:t>
            </a:r>
            <a:r>
              <a:rPr lang="en-US" altLang="ko-KR" sz="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*</a:t>
            </a:r>
            <a:r>
              <a:rPr lang="ko-KR" altLang="en-US" sz="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특정 파장의 빛을 흡수하여 색을 나타내는 화학 구조</a:t>
            </a:r>
            <a:r>
              <a:rPr lang="en-US" altLang="ko-KR" sz="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/>
            </a:r>
            <a:br>
              <a:rPr lang="en-US" altLang="ko-KR" sz="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ko-KR" altLang="en-US" sz="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조색단</a:t>
            </a:r>
            <a:r>
              <a:rPr lang="en-US" altLang="ko-KR" sz="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*</a:t>
            </a:r>
            <a:r>
              <a:rPr lang="en-US" altLang="ko-KR" sz="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: </a:t>
            </a:r>
            <a:r>
              <a:rPr lang="ko-KR" altLang="en-US" sz="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발색단의 색을 변화시키거나 강화하는 역할을 하는 화학 그룹</a:t>
            </a:r>
            <a:endParaRPr kumimoji="0" lang="en-US" altLang="ko-KR" sz="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A2F5FBF9-3559-879D-250A-8647D2B984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01" t="3983" r="5901" b="2689"/>
          <a:stretch/>
        </p:blipFill>
        <p:spPr>
          <a:xfrm>
            <a:off x="1619672" y="3582094"/>
            <a:ext cx="5904656" cy="270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30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16840-97A0-4857-5B61-34106EA46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F94F599-4BD5-18A4-482A-FE0825B11DCB}"/>
              </a:ext>
            </a:extLst>
          </p:cNvPr>
          <p:cNvSpPr txBox="1"/>
          <p:nvPr/>
        </p:nvSpPr>
        <p:spPr>
          <a:xfrm>
            <a:off x="432521" y="4656067"/>
            <a:ext cx="8532803" cy="1554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인을 함유하는 단백질로 우유 속에 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3%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함유되어 있고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우유에 함유된 단백질의 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80%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차지함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우유의 산을 가해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pH 4.6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 되면 </a:t>
            </a:r>
            <a:r>
              <a:rPr kumimoji="0"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등전점에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도달하여 침전하기 때문에 쉽게 조제할 수 있음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F7513B-95C6-512A-3A5E-B5F515E20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DF2211-7745-E330-DB20-E53DDC9DF1A3}"/>
              </a:ext>
            </a:extLst>
          </p:cNvPr>
          <p:cNvSpPr txBox="1"/>
          <p:nvPr/>
        </p:nvSpPr>
        <p:spPr>
          <a:xfrm>
            <a:off x="467544" y="2204864"/>
            <a:ext cx="20185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결합제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(Binder)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5E13E09-A174-DD65-AAA4-24A0AAB592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EC466B-5D9E-51F6-03DC-67A29D33D98D}"/>
              </a:ext>
            </a:extLst>
          </p:cNvPr>
          <p:cNvSpPr txBox="1"/>
          <p:nvPr/>
        </p:nvSpPr>
        <p:spPr>
          <a:xfrm>
            <a:off x="432521" y="2708920"/>
            <a:ext cx="6155703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안료가 재질에 단단히 붙도록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해 주고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재질의 부식 등을 막아주는 역할을 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예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카세인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3FC6281-234F-F96B-4639-12896635D86A}"/>
              </a:ext>
            </a:extLst>
          </p:cNvPr>
          <p:cNvSpPr txBox="1"/>
          <p:nvPr/>
        </p:nvSpPr>
        <p:spPr>
          <a:xfrm>
            <a:off x="467544" y="4168523"/>
            <a:ext cx="2015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카세인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(Casein)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3" name="직사각형 9">
            <a:extLst>
              <a:ext uri="{FF2B5EF4-FFF2-40B4-BE49-F238E27FC236}">
                <a16:creationId xmlns:a16="http://schemas.microsoft.com/office/drawing/2014/main" id="{CE3ED0E9-1743-D69F-EF3B-B995872841A5}"/>
              </a:ext>
            </a:extLst>
          </p:cNvPr>
          <p:cNvSpPr/>
          <p:nvPr/>
        </p:nvSpPr>
        <p:spPr>
          <a:xfrm>
            <a:off x="396106" y="4211643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BBE44319-145D-CFF7-9A63-1A3B8AC8D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7957" y="2396877"/>
            <a:ext cx="1906285" cy="174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6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6DA0C-08FF-4EF0-7400-063F009DA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5CE3D6-A717-EB1F-5A24-AB398904A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D22CE9-CAA8-97A4-5B00-76E3D3207C03}"/>
              </a:ext>
            </a:extLst>
          </p:cNvPr>
          <p:cNvSpPr txBox="1"/>
          <p:nvPr/>
        </p:nvSpPr>
        <p:spPr>
          <a:xfrm>
            <a:off x="467544" y="2204864"/>
            <a:ext cx="20185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결합제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(Binder)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BA703CA-AA71-9E39-1ECD-A8F9AA05AC5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691433-2AD4-42D2-C383-BD9241E866B8}"/>
              </a:ext>
            </a:extLst>
          </p:cNvPr>
          <p:cNvSpPr txBox="1"/>
          <p:nvPr/>
        </p:nvSpPr>
        <p:spPr>
          <a:xfrm>
            <a:off x="432521" y="2708920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페인트의 경우 결합제로 </a:t>
            </a:r>
            <a:r>
              <a:rPr lang="ko-KR" altLang="en-US" sz="1800" b="0" u="sng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재질의 표면에 단단한 필름을 형성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하는 고분자 물질을 용매에 녹여 사용하며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최근에는 다양한 결합제 및 첨가제를 이용한 안료도 개발되고 있음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6A1E34C-B2A8-6A13-9C04-2D5391634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3907718"/>
            <a:ext cx="8064896" cy="233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44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12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스포이드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유리막대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5320153" y="2708920"/>
            <a:ext cx="3456384" cy="33647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우유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아세트산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CaCl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Fe(CN)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</a:t>
            </a:r>
            <a:r>
              <a:rPr lang="en-US" altLang="ko-KR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∙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CoCl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∙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FeNH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(SO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∙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12H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SiO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5355587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5284149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1B2CC34-1E57-755A-1BCB-5859F02514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511" y="4578199"/>
            <a:ext cx="4181475" cy="149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C13F4-101F-276A-61C2-692D2C138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69DA6A-2DD6-507E-09BF-B0F9C89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DC8F27-F8D4-177F-0E77-44D2C54331FE}"/>
              </a:ext>
            </a:extLst>
          </p:cNvPr>
          <p:cNvSpPr txBox="1"/>
          <p:nvPr/>
        </p:nvSpPr>
        <p:spPr>
          <a:xfrm>
            <a:off x="467544" y="2204864"/>
            <a:ext cx="22413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안료 합성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AA59A6C-94AA-8482-070F-7BAD06E5ED7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0B08C7-615A-1992-C8CC-14A147E274F0}"/>
              </a:ext>
            </a:extLst>
          </p:cNvPr>
          <p:cNvSpPr txBox="1"/>
          <p:nvPr/>
        </p:nvSpPr>
        <p:spPr>
          <a:xfrm>
            <a:off x="432520" y="2708920"/>
            <a:ext cx="5579641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A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와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B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각각 무게를 측정하여 비커에 넣어 뜨거운 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2~3 ml(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최소량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로 녹인 후 두 용액을 섞는다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F1A2CD25-147B-B695-EBF5-6A963D22CFC1}"/>
              </a:ext>
            </a:extLst>
          </p:cNvPr>
          <p:cNvGrpSpPr/>
          <p:nvPr/>
        </p:nvGrpSpPr>
        <p:grpSpPr>
          <a:xfrm>
            <a:off x="467544" y="3509633"/>
            <a:ext cx="5328592" cy="2888638"/>
            <a:chOff x="1907704" y="3509633"/>
            <a:chExt cx="5328592" cy="2888638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A35A6782-1330-C28B-61A2-6B9403A4D6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07704" y="3509633"/>
              <a:ext cx="5328592" cy="288863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8A8DA09E-B253-C0FD-24B8-C0FA3C8791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2130" t="56131" r="71789" b="37637"/>
            <a:stretch/>
          </p:blipFill>
          <p:spPr>
            <a:xfrm>
              <a:off x="2736000" y="5742000"/>
              <a:ext cx="324000" cy="180000"/>
            </a:xfrm>
            <a:prstGeom prst="rect">
              <a:avLst/>
            </a:prstGeom>
          </p:spPr>
        </p:pic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4542284B-C28A-DEF8-820E-97D79D09EC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4209"/>
          <a:stretch/>
        </p:blipFill>
        <p:spPr>
          <a:xfrm>
            <a:off x="6083821" y="2996952"/>
            <a:ext cx="2700443" cy="160639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7C42746-BA04-5EB8-7495-2A1BD8ED2A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791"/>
          <a:stretch/>
        </p:blipFill>
        <p:spPr>
          <a:xfrm>
            <a:off x="6660232" y="4696284"/>
            <a:ext cx="1404133" cy="160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36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D6F5A-D2FB-58E0-DF1B-F5560CD45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8A4950-1172-3269-CD2E-044AC48C3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70FF36-DFF2-56B0-378D-AEC8BA46FF55}"/>
              </a:ext>
            </a:extLst>
          </p:cNvPr>
          <p:cNvSpPr txBox="1"/>
          <p:nvPr/>
        </p:nvSpPr>
        <p:spPr>
          <a:xfrm>
            <a:off x="467544" y="2204864"/>
            <a:ext cx="24801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카세인 분리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220B5844-3C6E-0D5C-4CF3-F6A715C1E00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C9DB7-F3D7-B091-215A-6F2F75A04720}"/>
              </a:ext>
            </a:extLst>
          </p:cNvPr>
          <p:cNvSpPr txBox="1"/>
          <p:nvPr/>
        </p:nvSpPr>
        <p:spPr>
          <a:xfrm>
            <a:off x="432520" y="2708920"/>
            <a:ext cx="8387951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비커에 우유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넣고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아세트산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넣어 서서히 저어준다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736FF9DC-59C7-4972-851E-D3178C8805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0495" y="3573016"/>
            <a:ext cx="4572000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30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A9C28-E91F-CC32-524C-401853FF7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FD2323-2134-AA41-BF97-36F66ADDE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5684F7-F826-BE7F-FACD-51C82710C934}"/>
              </a:ext>
            </a:extLst>
          </p:cNvPr>
          <p:cNvSpPr txBox="1"/>
          <p:nvPr/>
        </p:nvSpPr>
        <p:spPr>
          <a:xfrm>
            <a:off x="467544" y="2204864"/>
            <a:ext cx="24801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카세인 분리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82E47CC-B97C-B838-0B38-950FFE996BB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30780F-93EE-E388-6339-A73A31660D69}"/>
              </a:ext>
            </a:extLst>
          </p:cNvPr>
          <p:cNvSpPr txBox="1"/>
          <p:nvPr/>
        </p:nvSpPr>
        <p:spPr>
          <a:xfrm>
            <a:off x="432520" y="2708920"/>
            <a:ext cx="8387951" cy="1518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비커를 시계접시로 덮고 용액이 끓지 않을 정도로 서서히 가열하면 침전이 형성된다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실온까지 냉각시킨 후 거름붕대로 침전을 거르고 부드럽게 짜서 물기를 제거한다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4C21FA5-0599-2576-511A-51279A02B3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0970" y="3933056"/>
            <a:ext cx="459105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8974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CC0A3-D87E-4299-AA9D-BC1260A9E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28D0C4-E93B-1957-216A-7533AF07E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3D36C9-60B8-52B4-6E8F-4737E6CF7853}"/>
              </a:ext>
            </a:extLst>
          </p:cNvPr>
          <p:cNvSpPr txBox="1"/>
          <p:nvPr/>
        </p:nvSpPr>
        <p:spPr>
          <a:xfrm>
            <a:off x="432520" y="2708920"/>
            <a:ext cx="8387951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물기를 제거한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카세인을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적당량 덜어서 합성한 안료에 넣고 유리막대로 잘 섞어준다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그림 물감을 이용하여 그림을 그려본다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F85321-2DB8-B7DB-9D8D-27AEB124171F}"/>
              </a:ext>
            </a:extLst>
          </p:cNvPr>
          <p:cNvSpPr txBox="1"/>
          <p:nvPr/>
        </p:nvSpPr>
        <p:spPr>
          <a:xfrm>
            <a:off x="467544" y="2204864"/>
            <a:ext cx="2826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그림 물감 제조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7C5659B-20C1-A790-F9F6-2FCDA7F1976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4CA12F1-86BA-482E-0C77-D1B8D39325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987" y="4221088"/>
            <a:ext cx="5534025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832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1FAB9-145F-59C9-5587-125C426EA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97C551-27EF-B36E-B511-A980E89D4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1036C3C5-96C4-0AB9-3CE6-AD522D3A8FE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BE581E-0E0C-5F46-2F97-DA6ADF2FE104}"/>
              </a:ext>
            </a:extLst>
          </p:cNvPr>
          <p:cNvSpPr txBox="1"/>
          <p:nvPr/>
        </p:nvSpPr>
        <p:spPr>
          <a:xfrm>
            <a:off x="467544" y="2204864"/>
            <a:ext cx="41344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제조한 물감으로 그린 그림 붙이기</a:t>
            </a:r>
          </a:p>
        </p:txBody>
      </p:sp>
      <p:pic>
        <p:nvPicPr>
          <p:cNvPr id="6" name="그림 5" descr="텍스트, 그림, 아동 미술, 스케치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0E24544F-839A-E652-F82A-BB2DD8397B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201" t="21651" r="9401" b="13250"/>
          <a:stretch/>
        </p:blipFill>
        <p:spPr>
          <a:xfrm>
            <a:off x="1547664" y="3234116"/>
            <a:ext cx="2664296" cy="2707973"/>
          </a:xfrm>
          <a:prstGeom prst="rect">
            <a:avLst/>
          </a:prstGeom>
        </p:spPr>
      </p:pic>
      <p:pic>
        <p:nvPicPr>
          <p:cNvPr id="13" name="그림 12" descr="그림, 스케치, 아동 미술, 예술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6355A17E-09C0-55B3-0947-166DCA78E5C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401" t="32779" r="26200" b="19550"/>
          <a:stretch/>
        </p:blipFill>
        <p:spPr>
          <a:xfrm>
            <a:off x="5028079" y="3234116"/>
            <a:ext cx="2743690" cy="270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33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712968" cy="975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염화 코발트는 독성이 있으므로 손에 묻지 않도록 주의한다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카세인을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분리할 때 충분히 높은 온도에서 아세트산을 넣어주어야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14769</TotalTime>
  <Words>465</Words>
  <Application>Microsoft Office PowerPoint</Application>
  <PresentationFormat>화면 슬라이드 쇼(4:3)</PresentationFormat>
  <Paragraphs>69</Paragraphs>
  <Slides>15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6" baseType="lpstr">
      <vt:lpstr>Malgun Gothic Semilight</vt:lpstr>
      <vt:lpstr>굴림</vt:lpstr>
      <vt:lpstr>나눔고딕</vt:lpstr>
      <vt:lpstr>나눔고딕 Bold</vt:lpstr>
      <vt:lpstr>Malgun Gothic</vt:lpstr>
      <vt:lpstr>Malgun Gothic</vt:lpstr>
      <vt:lpstr>함초롬바탕</vt:lpstr>
      <vt:lpstr>Arial</vt:lpstr>
      <vt:lpstr>Calibri</vt:lpstr>
      <vt:lpstr>Times New Roman</vt:lpstr>
      <vt:lpstr>기본 디자인</vt:lpstr>
      <vt:lpstr>무기안료의 합성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4. 실험 방법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UOU</cp:lastModifiedBy>
  <cp:revision>436</cp:revision>
  <cp:lastPrinted>2022-04-02T12:44:57Z</cp:lastPrinted>
  <dcterms:created xsi:type="dcterms:W3CDTF">2005-03-05T08:19:28Z</dcterms:created>
  <dcterms:modified xsi:type="dcterms:W3CDTF">2026-02-04T01:26:04Z</dcterms:modified>
</cp:coreProperties>
</file>