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7" r:id="rId2"/>
    <p:sldId id="351" r:id="rId3"/>
    <p:sldId id="352" r:id="rId4"/>
    <p:sldId id="372" r:id="rId5"/>
    <p:sldId id="363" r:id="rId6"/>
    <p:sldId id="364" r:id="rId7"/>
    <p:sldId id="373" r:id="rId8"/>
    <p:sldId id="374" r:id="rId9"/>
    <p:sldId id="377" r:id="rId10"/>
    <p:sldId id="375" r:id="rId11"/>
    <p:sldId id="353" r:id="rId12"/>
    <p:sldId id="354" r:id="rId13"/>
    <p:sldId id="380" r:id="rId14"/>
    <p:sldId id="381" r:id="rId15"/>
    <p:sldId id="382" r:id="rId16"/>
    <p:sldId id="362" r:id="rId17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00A055"/>
    <a:srgbClr val="008000"/>
    <a:srgbClr val="660066"/>
    <a:srgbClr val="FFFF99"/>
    <a:srgbClr val="FF0000"/>
    <a:srgbClr val="FFFF00"/>
    <a:srgbClr val="000066"/>
    <a:srgbClr val="99000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/>
    <p:restoredTop sz="94635"/>
  </p:normalViewPr>
  <p:slideViewPr>
    <p:cSldViewPr>
      <p:cViewPr varScale="1">
        <p:scale>
          <a:sx n="104" d="100"/>
          <a:sy n="104" d="100"/>
        </p:scale>
        <p:origin x="1280" y="76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2/27/2026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7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520286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0A5AED-FCA8-DA80-07F5-038D22644E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153AC57-E0AD-0744-4BD7-8AE6464A7F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9EAEE44-6808-0535-B6E7-126D19837C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6FCE954-845D-B4CF-66C2-A422B34DA7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8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4756686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B4F34-5F7D-D23C-4409-231AADCC4F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2CC9FBC-EBAF-06D4-B181-DD261D460E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B404965-4160-7DBC-B481-8AD7FB62E8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770147B-CADA-5A7F-5B9F-9674E6B8F8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9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0757655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53E587-A516-44D0-635F-726EC7810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87C8721-D8C4-C4D6-498A-8CB46248FA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D770FBF-9770-7A19-B2C1-9DCC1AB371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B8666F5-FF58-25BC-5155-1BE6FFC457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10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2603636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12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1476528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DADD58-BB84-00A7-2223-FBEE560997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47CC5B6-3346-7715-B5F4-CDF79A2523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66F4AEC-CADA-4424-31F8-95FC438DDE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A602A4B-439A-FA41-8C88-E99484304D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13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6639012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DCA120-0065-8D5A-97BC-ABAEB37B0F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8A141A2-B754-E259-8944-7FFB61CB85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C549A7C-EA73-CD4C-3AD8-394F310492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E9E7F5C-70BD-CBFB-49D0-94E6F24E31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14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1064725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233F47-0C8E-618A-F83F-7BECA5DBEE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2CB758E-6E51-5BC7-1678-CC15E75FD6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AE43AFB-0724-E9A8-E6DC-A34E16C6C4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481545A-3428-EF7A-594D-8926CB69F1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15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969649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240330" cy="724365"/>
            <a:chOff x="2483896" y="4856163"/>
            <a:chExt cx="3315620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219011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br>
                <a:rPr kumimoji="0" lang="en-US" altLang="ko-KR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2E97CF-9369-D329-40E5-4850951C4C9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5D375C73-3CF7-5210-D4AF-2B52C1621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종이</a:t>
            </a:r>
            <a:r>
              <a:rPr lang="en-US" altLang="ko-KR" dirty="0"/>
              <a:t> </a:t>
            </a:r>
            <a:r>
              <a:rPr lang="ko-KR" altLang="en-US" dirty="0" err="1"/>
              <a:t>크로마토그래피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A12F8E-5F11-9277-ABC6-25136F541F21}"/>
              </a:ext>
            </a:extLst>
          </p:cNvPr>
          <p:cNvSpPr txBox="1"/>
          <p:nvPr/>
        </p:nvSpPr>
        <p:spPr>
          <a:xfrm>
            <a:off x="323528" y="2166090"/>
            <a:ext cx="8036396" cy="13601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크로마토그래피의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원리를 알아보고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종이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크로마토그래피를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이용해 금속 이온들을 분리한다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 개념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크로마토그래피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정지상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이동상</a:t>
            </a:r>
            <a:endParaRPr lang="en-US" altLang="ko-KR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315944" cy="18642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혼합물을 구성하는 성분들이 </a:t>
            </a:r>
            <a:r>
              <a:rPr kumimoji="0" lang="ko-KR" altLang="en-US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정지상과 이동상과의 상호작용 차이를 이용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해서 분리하는 방법이다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혼합물을 이루는 성분 물질이 용매를 따라 이동하는 속도가 다른 것을 이용하여 혼합물을 분리하는 방법으로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,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용매의 종류에 따라 분리되는 성분 물질의 수 또는 이동한 거리가 달라진다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42266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크로마토그래피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(Chromatography)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98A364-D481-4B87-ECEE-34493B0FE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E9033F-AE68-B674-9568-4CF1843F2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C11A3C-CAFB-64C0-1B9B-A08F011D7424}"/>
              </a:ext>
            </a:extLst>
          </p:cNvPr>
          <p:cNvSpPr txBox="1"/>
          <p:nvPr/>
        </p:nvSpPr>
        <p:spPr>
          <a:xfrm>
            <a:off x="432521" y="2708920"/>
            <a:ext cx="8315944" cy="16719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양이 매우 적은 혼합물도 분리할 수 있다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복잡한 혼합물도 한 번에 분리할 수 있다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성질이 매우 비슷한 물질의 혼합물도 효과적으로 분리할 수 있다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분리 방법이 비교적 간단하고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,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분리하는 데 걸리는 시간이 짧다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2CBC78-5E7A-FF5F-1EC6-8B83A4AF4232}"/>
              </a:ext>
            </a:extLst>
          </p:cNvPr>
          <p:cNvSpPr txBox="1"/>
          <p:nvPr/>
        </p:nvSpPr>
        <p:spPr>
          <a:xfrm>
            <a:off x="467544" y="2204864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크로마토그래피의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특징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F0FE3BBA-58DD-DE77-A66F-CBA2C97F4E45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225955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D0BD4-C513-EE45-2C95-4F5246E99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BDF13E-F6E7-2C96-96CA-B7178468A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BC16BE-F030-B44E-4F63-29659CFBA599}"/>
              </a:ext>
            </a:extLst>
          </p:cNvPr>
          <p:cNvSpPr txBox="1"/>
          <p:nvPr/>
        </p:nvSpPr>
        <p:spPr>
          <a:xfrm>
            <a:off x="432521" y="2708920"/>
            <a:ext cx="8315944" cy="16719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이동상 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컬럼을 통해 이동하는 용매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정지상 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컬럼 안에 머물러 있는 상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정지상에 대한 친화도가 클수록 이동이 느리다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정지상에 대한 친화도가 작을수록 이동이 빠르다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293C01-402F-45BC-515A-BA7B54975DF0}"/>
              </a:ext>
            </a:extLst>
          </p:cNvPr>
          <p:cNvSpPr txBox="1"/>
          <p:nvPr/>
        </p:nvSpPr>
        <p:spPr>
          <a:xfrm>
            <a:off x="467544" y="2204864"/>
            <a:ext cx="20697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이동상과 정지상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53C3236-1C0F-F4A6-C384-F299F89C10E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2593E54-F60D-1857-AA8B-6609F8F770A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706"/>
          <a:stretch/>
        </p:blipFill>
        <p:spPr>
          <a:xfrm>
            <a:off x="1763688" y="4441063"/>
            <a:ext cx="4968552" cy="222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920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C181B-63F1-7F15-1F3A-F40EDE20F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A00B8D-0B0C-AF7D-3334-352736312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C8D114-3D2D-46EB-F644-34C3E6DD21EB}"/>
              </a:ext>
            </a:extLst>
          </p:cNvPr>
          <p:cNvSpPr txBox="1"/>
          <p:nvPr/>
        </p:nvSpPr>
        <p:spPr>
          <a:xfrm>
            <a:off x="467544" y="2204864"/>
            <a:ext cx="26725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종이 </a:t>
            </a: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크로마토그래피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C13F2DC7-9E62-BE5B-8653-FB77994A821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731F680-8B0F-EB3C-6F45-DC2DE0C293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3429000"/>
            <a:ext cx="4650050" cy="26848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A677D80-B6F7-56BD-07B2-38EC9391631A}"/>
              </a:ext>
            </a:extLst>
          </p:cNvPr>
          <p:cNvSpPr txBox="1"/>
          <p:nvPr/>
        </p:nvSpPr>
        <p:spPr>
          <a:xfrm>
            <a:off x="432521" y="2708920"/>
            <a:ext cx="8315944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종이 </a:t>
            </a:r>
            <a:r>
              <a:rPr kumimoji="0"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크로마토그래피에서</a:t>
            </a: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종이</a:t>
            </a: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가 </a:t>
            </a:r>
            <a:r>
              <a:rPr kumimoji="0" lang="ko-KR" altLang="en-US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정지상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전개액</a:t>
            </a: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이 </a:t>
            </a:r>
            <a:r>
              <a:rPr kumimoji="0"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이동상</a:t>
            </a: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에 해당한다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4305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FF9DF4-3F07-EEE9-629C-D3BB182D8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956214-6E5D-5B14-4C5E-F57F827CA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3D86AD-7143-DB17-86CB-4AE95032C115}"/>
              </a:ext>
            </a:extLst>
          </p:cNvPr>
          <p:cNvSpPr txBox="1"/>
          <p:nvPr/>
        </p:nvSpPr>
        <p:spPr>
          <a:xfrm>
            <a:off x="467544" y="2204864"/>
            <a:ext cx="26725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종이 </a:t>
            </a: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크로마토그래피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B0FD2916-9B25-6B05-42E7-5E10520F840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80FD0D-120A-5430-9D70-9196C79FE6DC}"/>
              </a:ext>
            </a:extLst>
          </p:cNvPr>
          <p:cNvSpPr txBox="1"/>
          <p:nvPr/>
        </p:nvSpPr>
        <p:spPr>
          <a:xfrm>
            <a:off x="432520" y="2708920"/>
            <a:ext cx="8387951" cy="22874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종이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크로마토그래피에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사용되는 전개액은 종이를 적시면서 모세관 작용으로 종이 섬유소를 통하여 이동한다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종이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크로마토그래피의</a:t>
            </a:r>
            <a:r>
              <a:rPr lang="ko-KR" altLang="en-US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정지상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은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주요 성분이 </a:t>
            </a:r>
            <a:r>
              <a:rPr lang="ko-KR" altLang="en-US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셀룰로오스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인데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이는 천연 고분자로 </a:t>
            </a:r>
            <a:r>
              <a:rPr lang="ko-KR" altLang="en-US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강한 극성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을 나타낸다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반면에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이동상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인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전개액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은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극성이 다른 용매를 혼합하여 사용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하므로 혼합물의 색소점은 극성 정도에 따라 분리 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94CA5D6-9C80-4736-D13E-8FE5715441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372" y="5033091"/>
            <a:ext cx="5280231" cy="1636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4985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0F06D-9141-9D82-7E1D-23796EA7D2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5C66C0-2124-A8EC-B870-FA0C053F2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78190F-CA15-DFA6-BB06-63CB94624C00}"/>
              </a:ext>
            </a:extLst>
          </p:cNvPr>
          <p:cNvSpPr txBox="1"/>
          <p:nvPr/>
        </p:nvSpPr>
        <p:spPr>
          <a:xfrm>
            <a:off x="467544" y="2204864"/>
            <a:ext cx="64427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종이 </a:t>
            </a: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크로마토그래피와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얇은막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크로마토그래피의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차이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4BFF8D85-BDF0-285D-0E52-F160D5B6EF4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F39E9D8-17AD-940A-6D2E-14148914FDF6}"/>
              </a:ext>
            </a:extLst>
          </p:cNvPr>
          <p:cNvSpPr txBox="1"/>
          <p:nvPr/>
        </p:nvSpPr>
        <p:spPr>
          <a:xfrm>
            <a:off x="432520" y="2708920"/>
            <a:ext cx="8459959" cy="18661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얇은 막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크로마토그래피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(Thin Layer Chromatography, TLC)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정지상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실리카겔 또는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알루미나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표면에서 전개액과 시료가 상호작용하는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액체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고체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크로마토그래피의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분리 메커니즘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종이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크로마토그래피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일종의 액체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액체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크로마토그래피의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분리 메커니즘</a:t>
            </a:r>
          </a:p>
        </p:txBody>
      </p:sp>
    </p:spTree>
    <p:extLst>
      <p:ext uri="{BB962C8B-B14F-4D97-AF65-F5344CB8AC3E}">
        <p14:creationId xmlns:p14="http://schemas.microsoft.com/office/powerpoint/2010/main" val="4143150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A36EC9-7DA2-CA50-02D2-9E706AD81D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29D416-BD4C-BC76-4892-3A5A86115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777E170-3EC4-22FE-20F2-B13D71F0C7C4}"/>
              </a:ext>
            </a:extLst>
          </p:cNvPr>
          <p:cNvSpPr txBox="1"/>
          <p:nvPr/>
        </p:nvSpPr>
        <p:spPr>
          <a:xfrm>
            <a:off x="467544" y="2204864"/>
            <a:ext cx="35317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종이 </a:t>
            </a: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크로마토그래피의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장점 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B6F12C20-585D-2D8D-0AA3-9A4F5D2F430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EE8F60D-C8AB-8843-29E4-45566D81DE60}"/>
              </a:ext>
            </a:extLst>
          </p:cNvPr>
          <p:cNvSpPr txBox="1"/>
          <p:nvPr/>
        </p:nvSpPr>
        <p:spPr>
          <a:xfrm>
            <a:off x="432521" y="2708920"/>
            <a:ext cx="8243934" cy="1248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R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f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값의 재현성이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TLC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보다 좋다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적은 양의 시료로부터 분석이 가능하다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단시간에 정성분석이 가능하다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370584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EA62CA-6B72-DB2E-E7AC-291FB70DD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505E2E-8437-D6CA-327A-800E4B172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3DAA30-F4F9-98EE-D2AB-98593563CFFF}"/>
              </a:ext>
            </a:extLst>
          </p:cNvPr>
          <p:cNvSpPr txBox="1"/>
          <p:nvPr/>
        </p:nvSpPr>
        <p:spPr>
          <a:xfrm>
            <a:off x="467544" y="2204864"/>
            <a:ext cx="7633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R</a:t>
            </a:r>
            <a:r>
              <a:rPr kumimoji="0" lang="en-US" altLang="ko-KR" sz="2000" baseline="-25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f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값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36700CBC-BD69-401B-BDA7-02C9F4E2674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F7BA33-540A-4553-B869-9D5ECB0822CA}"/>
              </a:ext>
            </a:extLst>
          </p:cNvPr>
          <p:cNvSpPr txBox="1"/>
          <p:nvPr/>
        </p:nvSpPr>
        <p:spPr>
          <a:xfrm>
            <a:off x="432521" y="2708920"/>
            <a:ext cx="4122127" cy="3672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R</a:t>
            </a:r>
            <a:r>
              <a:rPr lang="en-US" altLang="ko-KR" sz="1800" b="0" baseline="-250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f</a:t>
            </a:r>
            <a:r>
              <a:rPr lang="ko-KR" altLang="en-US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는 이동률을 나타내는 것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으로 단위가 없는 값이다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또한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R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f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값은 전개 온도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용매의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pH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값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불순물 및 다른 여러 가지 조건에 따라 변하므로 </a:t>
            </a:r>
            <a:r>
              <a:rPr lang="ko-KR" altLang="en-US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실험에 의한 </a:t>
            </a:r>
            <a:r>
              <a:rPr lang="en-US" altLang="ko-KR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R</a:t>
            </a:r>
            <a:r>
              <a:rPr lang="en-US" altLang="ko-KR" sz="1800" b="0" baseline="-250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f</a:t>
            </a:r>
            <a:r>
              <a:rPr lang="ko-KR" altLang="en-US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값만으론 미지 시료를 확인 할 수 없다</a:t>
            </a:r>
            <a:r>
              <a:rPr lang="en-US" altLang="ko-KR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미지 시료를 확인하기 위해서는 반드시 이미 확인된 같은 표준 화합물을 동일 조건하 동시에 전개 시켜 비교하고 확인해야 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pic>
        <p:nvPicPr>
          <p:cNvPr id="37" name="그림 36">
            <a:extLst>
              <a:ext uri="{FF2B5EF4-FFF2-40B4-BE49-F238E27FC236}">
                <a16:creationId xmlns:a16="http://schemas.microsoft.com/office/drawing/2014/main" id="{303A10C3-8557-E8AC-7434-CAF35EC7122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1377"/>
          <a:stretch/>
        </p:blipFill>
        <p:spPr>
          <a:xfrm>
            <a:off x="4860032" y="2604974"/>
            <a:ext cx="3515535" cy="2707754"/>
          </a:xfrm>
          <a:prstGeom prst="rect">
            <a:avLst/>
          </a:prstGeom>
        </p:spPr>
      </p:pic>
      <p:pic>
        <p:nvPicPr>
          <p:cNvPr id="38" name="그림 37">
            <a:extLst>
              <a:ext uri="{FF2B5EF4-FFF2-40B4-BE49-F238E27FC236}">
                <a16:creationId xmlns:a16="http://schemas.microsoft.com/office/drawing/2014/main" id="{8D12DFE9-BB1F-7C1F-8F2B-8D6F66FBC82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3641" t="60026" r="2737" b="15519"/>
          <a:stretch/>
        </p:blipFill>
        <p:spPr>
          <a:xfrm>
            <a:off x="5868144" y="5517232"/>
            <a:ext cx="2016225" cy="662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6491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40E46-B47E-36E9-0BFA-D5AE536F6954}"/>
              </a:ext>
            </a:extLst>
          </p:cNvPr>
          <p:cNvSpPr txBox="1"/>
          <p:nvPr/>
        </p:nvSpPr>
        <p:spPr>
          <a:xfrm>
            <a:off x="432521" y="2708920"/>
            <a:ext cx="3456384" cy="28469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전개관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온도계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고무마개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고무관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모세관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시계접시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핀셋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크로마토그래피용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종이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69FDC3-FF44-2C4E-3F91-41708745253B}"/>
              </a:ext>
            </a:extLst>
          </p:cNvPr>
          <p:cNvSpPr txBox="1"/>
          <p:nvPr/>
        </p:nvSpPr>
        <p:spPr>
          <a:xfrm>
            <a:off x="5724128" y="2708920"/>
            <a:ext cx="3456384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CoCl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· 6H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O</a:t>
            </a: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NiCl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· 6H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O</a:t>
            </a: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CuCl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· 2H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O</a:t>
            </a: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6 M HCl</a:t>
            </a: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메틸에틸케톤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(MEK)</a:t>
            </a: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진한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NH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루비안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산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979219-CE82-FCB4-6EBA-E80835349627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17" name="직사각형 9">
            <a:extLst>
              <a:ext uri="{FF2B5EF4-FFF2-40B4-BE49-F238E27FC236}">
                <a16:creationId xmlns:a16="http://schemas.microsoft.com/office/drawing/2014/main" id="{DAAA73A5-1A19-A5FB-0431-E0A229545A2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6EA1A7-1FF2-4F2B-A715-787A2139894F}"/>
              </a:ext>
            </a:extLst>
          </p:cNvPr>
          <p:cNvSpPr txBox="1"/>
          <p:nvPr/>
        </p:nvSpPr>
        <p:spPr>
          <a:xfrm>
            <a:off x="5759562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9" name="직사각형 9">
            <a:extLst>
              <a:ext uri="{FF2B5EF4-FFF2-40B4-BE49-F238E27FC236}">
                <a16:creationId xmlns:a16="http://schemas.microsoft.com/office/drawing/2014/main" id="{EC5A4719-8400-F16A-242D-C03376B3867C}"/>
              </a:ext>
            </a:extLst>
          </p:cNvPr>
          <p:cNvSpPr/>
          <p:nvPr/>
        </p:nvSpPr>
        <p:spPr>
          <a:xfrm>
            <a:off x="5688124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44C66732-EB93-5F35-CEB3-62CF00EC12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3260" y="2780928"/>
            <a:ext cx="2411289" cy="2044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C13F4-101F-276A-61C2-692D2C138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69DA6A-2DD6-507E-09BF-B0F9C8928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038C46-F6CA-0E41-E9D1-64FC663E7AC3}"/>
              </a:ext>
            </a:extLst>
          </p:cNvPr>
          <p:cNvSpPr txBox="1"/>
          <p:nvPr/>
        </p:nvSpPr>
        <p:spPr>
          <a:xfrm>
            <a:off x="432520" y="2708920"/>
            <a:ext cx="8387951" cy="19412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종이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크로마토그래피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하단 약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 cm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정도 위에 연필로 연하게 선을 긋는다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모세관을 사용하여 시료 용액을 묻혀 선 위에 반점을 찍는다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반점이 겹치지 않도록 주의하고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약하게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회 찍는다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메틸에틸케톤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(MEK) 35 mL, 6 M HCl 10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비커에 떠서 전개관에 넣고 뚜껑을 닫아 놓는다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D2A8B939-0733-CF85-9714-B6D72B96DFCE}"/>
              </a:ext>
            </a:extLst>
          </p:cNvPr>
          <p:cNvGrpSpPr/>
          <p:nvPr/>
        </p:nvGrpSpPr>
        <p:grpSpPr>
          <a:xfrm>
            <a:off x="1619672" y="4632465"/>
            <a:ext cx="5760639" cy="1708969"/>
            <a:chOff x="1331641" y="4754103"/>
            <a:chExt cx="6067487" cy="1800000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BBD0EDD7-2953-2E47-07FA-D9624C2C980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31641" y="4754103"/>
              <a:ext cx="4652459" cy="1800000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AD45EC5B-04FD-D50B-4905-5E16FF20CCA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984100" y="4754103"/>
              <a:ext cx="1415028" cy="1800000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C70C0D2-907D-F1E7-437E-818E134AD316}"/>
              </a:ext>
            </a:extLst>
          </p:cNvPr>
          <p:cNvSpPr txBox="1"/>
          <p:nvPr/>
        </p:nvSpPr>
        <p:spPr>
          <a:xfrm>
            <a:off x="467544" y="220486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실험방법</a:t>
            </a:r>
          </a:p>
        </p:txBody>
      </p:sp>
      <p:sp>
        <p:nvSpPr>
          <p:cNvPr id="5" name="직사각형 9">
            <a:extLst>
              <a:ext uri="{FF2B5EF4-FFF2-40B4-BE49-F238E27FC236}">
                <a16:creationId xmlns:a16="http://schemas.microsoft.com/office/drawing/2014/main" id="{0D075364-CF66-70A7-6636-C383483C5D4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9898364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4F0AD-7CC9-CA56-81DA-BD0E9FAA57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7BDA6E-00DC-921E-5894-B57484546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862C3C-61BC-F86C-0428-5EF53593BC5B}"/>
              </a:ext>
            </a:extLst>
          </p:cNvPr>
          <p:cNvSpPr txBox="1"/>
          <p:nvPr/>
        </p:nvSpPr>
        <p:spPr>
          <a:xfrm>
            <a:off x="432520" y="2708920"/>
            <a:ext cx="8387951" cy="26337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AutoNum type="arabicPeriod" startAt="4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전개관을 마개를 막을 때 연필로 그은 선에서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0.5 cm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정도가 용매에 충분히 잠기도록 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AutoNum type="arabicPeriod" startAt="4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모세관 작용에 의하여 용매가 종이를 따라 올라가 종이 높이의 약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3/4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의 위치에 다다르면 천천히 마개를 열어 종이를 용매에서 꺼낸 다음 연필로 용매선의 위치를 표시한다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AutoNum type="arabicPeriod" startAt="4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전개 용매의 온도를 측정하고 종이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크로마토그래피를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시계접시에 올려 오븐에서 건조 시킨다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4F6CD5-6508-20D4-4924-A8A75374CCC6}"/>
              </a:ext>
            </a:extLst>
          </p:cNvPr>
          <p:cNvSpPr txBox="1"/>
          <p:nvPr/>
        </p:nvSpPr>
        <p:spPr>
          <a:xfrm>
            <a:off x="467544" y="220486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실험방법</a:t>
            </a:r>
          </a:p>
        </p:txBody>
      </p:sp>
      <p:sp>
        <p:nvSpPr>
          <p:cNvPr id="5" name="직사각형 9">
            <a:extLst>
              <a:ext uri="{FF2B5EF4-FFF2-40B4-BE49-F238E27FC236}">
                <a16:creationId xmlns:a16="http://schemas.microsoft.com/office/drawing/2014/main" id="{DB9D69B9-7E41-213D-0E7A-4FC0CA249E0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C3407CC0-1307-D1E9-BD13-36E53515D9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816" y="5004043"/>
            <a:ext cx="4104456" cy="159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1798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B0A88C-8EED-BAE5-429A-D63C220D1B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746F8B-E87D-B8BE-4CE1-E7A571230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D08176-E806-06BB-420F-EE14413993DC}"/>
              </a:ext>
            </a:extLst>
          </p:cNvPr>
          <p:cNvSpPr txBox="1"/>
          <p:nvPr/>
        </p:nvSpPr>
        <p:spPr>
          <a:xfrm>
            <a:off x="432520" y="2708920"/>
            <a:ext cx="8387951" cy="20181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AutoNum type="arabicPeriod" startAt="7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진한 암모니아수가 들어 있는 비커 위에 건조된 종이를 올려 암모니아 증기를 쐬며 종이의 산성이 중화될 때까지 방치한다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AutoNum type="arabicPeriod" startAt="7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종이를 핀셋으로 집고 후드 안에서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루비안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산을 뿌려준다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AutoNum type="arabicPeriod" startAt="7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다시 오븐에서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건조시킨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후 나타난 위치와 색깔을 기록한다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AutoNum type="arabicPeriod" startAt="7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R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f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값을 계산하고 보관한다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88AD76-0679-F3E7-50B5-810F5F25544A}"/>
              </a:ext>
            </a:extLst>
          </p:cNvPr>
          <p:cNvSpPr txBox="1"/>
          <p:nvPr/>
        </p:nvSpPr>
        <p:spPr>
          <a:xfrm>
            <a:off x="467544" y="220486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실험방법</a:t>
            </a:r>
          </a:p>
        </p:txBody>
      </p:sp>
      <p:sp>
        <p:nvSpPr>
          <p:cNvPr id="5" name="직사각형 9">
            <a:extLst>
              <a:ext uri="{FF2B5EF4-FFF2-40B4-BE49-F238E27FC236}">
                <a16:creationId xmlns:a16="http://schemas.microsoft.com/office/drawing/2014/main" id="{1982D703-1458-2C48-9541-7B381AA55917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332BF97E-D6A6-5BEE-5C61-F0B356D1118F}"/>
              </a:ext>
            </a:extLst>
          </p:cNvPr>
          <p:cNvGrpSpPr/>
          <p:nvPr/>
        </p:nvGrpSpPr>
        <p:grpSpPr>
          <a:xfrm>
            <a:off x="2300944" y="4831047"/>
            <a:ext cx="4248472" cy="1670747"/>
            <a:chOff x="1979712" y="4831047"/>
            <a:chExt cx="4577144" cy="1800000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3FFA2517-04D9-708E-FFE2-CC9AB5B8723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79712" y="4831047"/>
              <a:ext cx="3158282" cy="1800000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B8434AED-16CE-85B3-F5DF-7284D4A8A90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143359" y="4831047"/>
              <a:ext cx="1413497" cy="18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765361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8ABC96-0517-0035-E73F-7B604199A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E96A3A-9556-8074-22D3-30F1D9012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580F1D-29D2-92A7-3CB9-42142D0463BC}"/>
              </a:ext>
            </a:extLst>
          </p:cNvPr>
          <p:cNvSpPr txBox="1"/>
          <p:nvPr/>
        </p:nvSpPr>
        <p:spPr>
          <a:xfrm>
            <a:off x="467544" y="2204864"/>
            <a:ext cx="43011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종이 </a:t>
            </a:r>
            <a:r>
              <a:rPr kumimoji="0" lang="ko-KR" altLang="en-US" sz="20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크로마토그래피</a:t>
            </a: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결과 실험방법</a:t>
            </a:r>
          </a:p>
        </p:txBody>
      </p:sp>
      <p:sp>
        <p:nvSpPr>
          <p:cNvPr id="5" name="직사각형 9">
            <a:extLst>
              <a:ext uri="{FF2B5EF4-FFF2-40B4-BE49-F238E27FC236}">
                <a16:creationId xmlns:a16="http://schemas.microsoft.com/office/drawing/2014/main" id="{EF61455F-5656-1E2E-9586-CCC62BAC8B8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6D4DE56C-B8E7-FB25-A11C-3F2B508C52E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442"/>
          <a:stretch/>
        </p:blipFill>
        <p:spPr>
          <a:xfrm>
            <a:off x="107504" y="2780928"/>
            <a:ext cx="4662619" cy="3883137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DF4E0563-23AF-BB8C-29E2-D60268A1BA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5856" y="4869160"/>
            <a:ext cx="5580112" cy="1104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2114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166090"/>
            <a:ext cx="8496944" cy="17448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메틸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에틸 케톤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(MEK)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이 가연성 용매이므로 실험실 내에 화염의 발생이 없도록 주의한다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전개액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중의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HCl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이나 진한 암모니아는 폐에 자극을 주고 유독하므로 후드 안에서 실험을 수행하고 실험실의 환기를 철저히 하도록 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17351</TotalTime>
  <Words>602</Words>
  <Application>Microsoft Office PowerPoint</Application>
  <PresentationFormat>화면 슬라이드 쇼(4:3)</PresentationFormat>
  <Paragraphs>90</Paragraphs>
  <Slides>16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2" baseType="lpstr">
      <vt:lpstr>굴림</vt:lpstr>
      <vt:lpstr>나눔고딕</vt:lpstr>
      <vt:lpstr>맑은 고딕</vt:lpstr>
      <vt:lpstr>맑은 고딕</vt:lpstr>
      <vt:lpstr>Arial</vt:lpstr>
      <vt:lpstr>기본 디자인</vt:lpstr>
      <vt:lpstr>종이 크로마토그래피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4. 실험 방법</vt:lpstr>
      <vt:lpstr>5. 실험 결과 계산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hyunji Lee</cp:lastModifiedBy>
  <cp:revision>443</cp:revision>
  <cp:lastPrinted>2022-04-02T12:44:57Z</cp:lastPrinted>
  <dcterms:created xsi:type="dcterms:W3CDTF">2005-03-05T08:19:28Z</dcterms:created>
  <dcterms:modified xsi:type="dcterms:W3CDTF">2026-02-27T04:59:48Z</dcterms:modified>
</cp:coreProperties>
</file>