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7" r:id="rId2"/>
    <p:sldId id="351" r:id="rId3"/>
    <p:sldId id="352" r:id="rId4"/>
    <p:sldId id="375" r:id="rId5"/>
    <p:sldId id="363" r:id="rId6"/>
    <p:sldId id="376" r:id="rId7"/>
    <p:sldId id="377" r:id="rId8"/>
    <p:sldId id="378" r:id="rId9"/>
    <p:sldId id="380" r:id="rId10"/>
    <p:sldId id="366" r:id="rId11"/>
    <p:sldId id="367" r:id="rId12"/>
    <p:sldId id="372" r:id="rId13"/>
    <p:sldId id="353" r:id="rId14"/>
    <p:sldId id="354" r:id="rId15"/>
    <p:sldId id="374" r:id="rId16"/>
    <p:sldId id="373" r:id="rId17"/>
    <p:sldId id="358" r:id="rId18"/>
    <p:sldId id="360" r:id="rId19"/>
    <p:sldId id="362" r:id="rId20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3EFF"/>
    <a:srgbClr val="0000E5"/>
    <a:srgbClr val="CCCCFF"/>
    <a:srgbClr val="00A055"/>
    <a:srgbClr val="008000"/>
    <a:srgbClr val="660066"/>
    <a:srgbClr val="FFFF99"/>
    <a:srgbClr val="FF0000"/>
    <a:srgbClr val="FFFF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/>
    <p:restoredTop sz="94635"/>
  </p:normalViewPr>
  <p:slideViewPr>
    <p:cSldViewPr>
      <p:cViewPr varScale="1">
        <p:scale>
          <a:sx n="104" d="100"/>
          <a:sy n="104" d="100"/>
        </p:scale>
        <p:origin x="438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240330" cy="724365"/>
            <a:chOff x="2483896" y="4856163"/>
            <a:chExt cx="3315620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219011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br>
                <a:rPr kumimoji="0" lang="en-US" altLang="ko-KR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42E97CF-9369-D329-40E5-4850951C4C9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//upload.wikimedia.org/wikipedia/commons/8/81/Ascorbic_acid_structure.pn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>
            <a:extLst>
              <a:ext uri="{FF2B5EF4-FFF2-40B4-BE49-F238E27FC236}">
                <a16:creationId xmlns:a16="http://schemas.microsoft.com/office/drawing/2014/main" id="{918F8E79-0339-D3EB-DC4F-54C4D1DC9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418755" cy="677108"/>
          </a:xfrm>
        </p:spPr>
        <p:txBody>
          <a:bodyPr/>
          <a:lstStyle/>
          <a:p>
            <a:r>
              <a:rPr lang="ko-KR" altLang="en-US" kern="0" dirty="0"/>
              <a:t>산화</a:t>
            </a:r>
            <a:r>
              <a:rPr lang="en-US" altLang="ko-KR" kern="0" dirty="0"/>
              <a:t>-</a:t>
            </a:r>
            <a:r>
              <a:rPr lang="ko-KR" altLang="en-US" kern="0" dirty="0"/>
              <a:t>환원</a:t>
            </a:r>
            <a:r>
              <a:rPr lang="en-US" altLang="ko-KR" kern="0" dirty="0"/>
              <a:t> </a:t>
            </a:r>
            <a:r>
              <a:rPr lang="ko-KR" altLang="en-US" kern="0" dirty="0"/>
              <a:t>적정</a:t>
            </a:r>
            <a:r>
              <a:rPr lang="en-US" altLang="ko-KR" kern="0" dirty="0"/>
              <a:t>: </a:t>
            </a:r>
            <a:r>
              <a:rPr lang="ko-KR" altLang="en-US" kern="0" dirty="0"/>
              <a:t>비타민 </a:t>
            </a:r>
            <a:r>
              <a:rPr lang="en-US" altLang="ko-KR" kern="0" dirty="0"/>
              <a:t>C</a:t>
            </a:r>
            <a:r>
              <a:rPr lang="ko-KR" altLang="en-US" kern="0" dirty="0"/>
              <a:t> 분석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A12F8E-5F11-9277-ABC6-25136F541F21}"/>
              </a:ext>
            </a:extLst>
          </p:cNvPr>
          <p:cNvSpPr txBox="1"/>
          <p:nvPr/>
        </p:nvSpPr>
        <p:spPr>
          <a:xfrm>
            <a:off x="323528" y="2166090"/>
            <a:ext cx="8712968" cy="13601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산화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-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환원 반응을 기초로 직접 요오드 적정법을 이용하여 강한 환원제인 비타민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의 함유량을 측정한다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핵심개념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산화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-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환원 반응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비타민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직접 요오드 적정</a:t>
            </a: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315944" cy="1171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비타민 </a:t>
            </a:r>
            <a:r>
              <a:rPr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C (</a:t>
            </a:r>
            <a:r>
              <a:rPr lang="ko-KR" altLang="en-US" sz="1800" b="0" dirty="0" err="1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아스코르브</a:t>
            </a: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산</a:t>
            </a:r>
            <a:r>
              <a:rPr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Ascorbic acid )</a:t>
            </a: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는 동물의 몸 속에서 항산화제 역할을 하며</a:t>
            </a:r>
            <a:r>
              <a:rPr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</a:t>
            </a: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콜라겐을 형성하는데 필수적인 물질이다</a:t>
            </a:r>
            <a:r>
              <a:rPr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결핍 시</a:t>
            </a:r>
            <a:r>
              <a:rPr kumimoji="0"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괴혈병 </a:t>
            </a:r>
            <a:r>
              <a:rPr kumimoji="0"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</a:t>
            </a:r>
            <a:r>
              <a:rPr kumimoji="0"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출혈</a:t>
            </a:r>
            <a:r>
              <a:rPr kumimoji="0"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</a:t>
            </a:r>
            <a:r>
              <a:rPr kumimoji="0"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감염 및 뼈의 연화 등</a:t>
            </a:r>
            <a:r>
              <a:rPr kumimoji="0"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)</a:t>
            </a: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20665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비타민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C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의 역할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3" name="Picture 5" descr="File:Ascorbic acid structure.png">
            <a:hlinkClick r:id="rId2"/>
            <a:extLst>
              <a:ext uri="{FF2B5EF4-FFF2-40B4-BE49-F238E27FC236}">
                <a16:creationId xmlns:a16="http://schemas.microsoft.com/office/drawing/2014/main" id="{FE3714F7-51F7-995A-2D38-802F90A010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105" y="4222712"/>
            <a:ext cx="2273790" cy="2196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4790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17">
            <a:extLst>
              <a:ext uri="{FF2B5EF4-FFF2-40B4-BE49-F238E27FC236}">
                <a16:creationId xmlns:a16="http://schemas.microsoft.com/office/drawing/2014/main" id="{4F20B18B-361B-931D-5CF3-4B672544BB1C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55993" y="4521012"/>
            <a:ext cx="4009819" cy="2034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18">
            <a:extLst>
              <a:ext uri="{FF2B5EF4-FFF2-40B4-BE49-F238E27FC236}">
                <a16:creationId xmlns:a16="http://schemas.microsoft.com/office/drawing/2014/main" id="{165297CC-AAE4-E6D8-1E79-6B27CC2E1A46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64088" y="5061428"/>
            <a:ext cx="2673213" cy="644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0" y="2708920"/>
            <a:ext cx="8892007" cy="16719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산화 </a:t>
            </a:r>
            <a:r>
              <a:rPr lang="en-US" altLang="ko-KR" sz="180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(oxidation)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전자를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잃는 것 또는 </a:t>
            </a:r>
            <a:r>
              <a:rPr lang="ko-KR" altLang="en-US" sz="1800" b="0" dirty="0" err="1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산화수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증가하는 것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환원 </a:t>
            </a:r>
            <a:r>
              <a:rPr lang="en-US" altLang="ko-KR" sz="180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(reduction)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전자를 얻은 것 또는 </a:t>
            </a:r>
            <a:r>
              <a:rPr lang="ko-KR" altLang="en-US" sz="1800" b="0" dirty="0" err="1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산화수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감소하는 것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산화제 </a:t>
            </a:r>
            <a:r>
              <a:rPr lang="en-US" altLang="ko-KR" sz="180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(oxidant)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다른 물질을 </a:t>
            </a:r>
            <a:r>
              <a:rPr lang="ko-KR" altLang="en-US" sz="1800" b="0" dirty="0" err="1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산화시키는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물질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자신은 전자를 얻으므로 환원</a:t>
            </a:r>
            <a:endParaRPr lang="en-US" altLang="ko-KR" sz="1800" b="0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환원제 </a:t>
            </a:r>
            <a:r>
              <a:rPr lang="en-US" altLang="ko-KR" sz="180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(reductant)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다른 물질을 환원시키는 물질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자신은 전자를 잃으므로 산화</a:t>
            </a:r>
            <a:endParaRPr lang="en-US" altLang="ko-KR" sz="1800" b="0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19191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산화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-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환원 반응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856168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D0BD4-C513-EE45-2C95-4F5246E99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BDF13E-F6E7-2C96-96CA-B7178468A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293C01-402F-45BC-515A-BA7B54975DF0}"/>
              </a:ext>
            </a:extLst>
          </p:cNvPr>
          <p:cNvSpPr txBox="1"/>
          <p:nvPr/>
        </p:nvSpPr>
        <p:spPr>
          <a:xfrm>
            <a:off x="467544" y="2204864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산화수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E53C3236-1C0F-F4A6-C384-F299F89C10E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3800FC50-054E-EA92-67DE-D56A45C7D010}"/>
              </a:ext>
            </a:extLst>
          </p:cNvPr>
          <p:cNvSpPr txBox="1">
            <a:spLocks noChangeArrowheads="1"/>
          </p:cNvSpPr>
          <p:nvPr/>
        </p:nvSpPr>
        <p:spPr>
          <a:xfrm>
            <a:off x="683568" y="3457523"/>
            <a:ext cx="6624736" cy="329333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5pPr>
            <a:lvl6pPr marL="25146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lvl="1" eaLnBrk="1" hangingPunct="1">
              <a:lnSpc>
                <a:spcPct val="150000"/>
              </a:lnSpc>
            </a:pP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원소의 </a:t>
            </a:r>
            <a:r>
              <a:rPr lang="ko-KR" altLang="en-US" sz="1800" b="0" kern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산화수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 (O</a:t>
            </a:r>
            <a:r>
              <a:rPr lang="en-US" altLang="ko-KR" sz="1800" b="0" kern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H</a:t>
            </a:r>
            <a:r>
              <a:rPr lang="en-US" altLang="ko-KR" sz="1800" b="0" kern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S, Fe)</a:t>
            </a:r>
          </a:p>
          <a:p>
            <a:pPr lvl="1" eaLnBrk="1" hangingPunct="1">
              <a:lnSpc>
                <a:spcPct val="150000"/>
              </a:lnSpc>
            </a:pP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산소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-2  (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과산화물은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-1)</a:t>
            </a:r>
          </a:p>
          <a:p>
            <a:pPr lvl="1" eaLnBrk="1" hangingPunct="1">
              <a:lnSpc>
                <a:spcPct val="150000"/>
              </a:lnSpc>
            </a:pP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수소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+1 (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금속의 수소화물은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-1)</a:t>
            </a:r>
          </a:p>
          <a:p>
            <a:pPr lvl="1" eaLnBrk="1" hangingPunct="1">
              <a:lnSpc>
                <a:spcPct val="150000"/>
              </a:lnSpc>
            </a:pPr>
            <a:r>
              <a:rPr lang="ko-KR" altLang="en-US" sz="1800" b="0" kern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단원자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이온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이온의 전하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(Na</a:t>
            </a:r>
            <a:r>
              <a:rPr lang="en-US" altLang="ko-KR" sz="1800" b="0" kern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Cu</a:t>
            </a:r>
            <a:r>
              <a:rPr lang="en-US" altLang="ko-KR" sz="1800" b="0" kern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2+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vl="1" eaLnBrk="1" hangingPunct="1">
              <a:lnSpc>
                <a:spcPct val="150000"/>
              </a:lnSpc>
            </a:pPr>
            <a:r>
              <a:rPr lang="ko-KR" altLang="en-US" sz="1800" b="0" kern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다원자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이온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산화수의 합이 이온의 전하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(SO</a:t>
            </a:r>
            <a:r>
              <a:rPr lang="en-US" altLang="ko-KR" sz="1800" b="0" kern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kern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vl="1" eaLnBrk="1" hangingPunct="1">
              <a:lnSpc>
                <a:spcPct val="150000"/>
              </a:lnSpc>
            </a:pP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알칼리금속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(+1),  </a:t>
            </a:r>
            <a:r>
              <a:rPr lang="ko-KR" altLang="en-US" sz="1800" b="0" kern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알칼리토금속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(+2) 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화합물</a:t>
            </a:r>
          </a:p>
          <a:p>
            <a:pPr lvl="1" eaLnBrk="1" hangingPunct="1">
              <a:lnSpc>
                <a:spcPct val="150000"/>
              </a:lnSpc>
              <a:buFontTx/>
              <a:buNone/>
            </a:pP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B47226-0483-A5E5-2A37-6EB51A832876}"/>
              </a:ext>
            </a:extLst>
          </p:cNvPr>
          <p:cNvSpPr txBox="1"/>
          <p:nvPr/>
        </p:nvSpPr>
        <p:spPr>
          <a:xfrm>
            <a:off x="432521" y="2708920"/>
            <a:ext cx="8315944" cy="74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중성의 원자에서 전자를 얻거나 잃어서 생성되는 전하                          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공유결합에서는 전기음성도가 큰 원자가 전자를 얻는다고 가정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6920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16840-97A0-4857-5B61-34106EA462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F7513B-95C6-512A-3A5E-B5F515E20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DF2211-7745-E330-DB20-E53DDC9DF1A3}"/>
              </a:ext>
            </a:extLst>
          </p:cNvPr>
          <p:cNvSpPr txBox="1"/>
          <p:nvPr/>
        </p:nvSpPr>
        <p:spPr>
          <a:xfrm>
            <a:off x="467544" y="2204864"/>
            <a:ext cx="21868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산화제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(Oxidant)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35E13E09-A174-DD65-AAA4-24A0AAB592D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BB9A3F8C-B65B-D6A7-20FC-36DF8D5D179F}"/>
              </a:ext>
            </a:extLst>
          </p:cNvPr>
          <p:cNvSpPr txBox="1">
            <a:spLocks noChangeArrowheads="1"/>
          </p:cNvSpPr>
          <p:nvPr/>
        </p:nvSpPr>
        <p:spPr>
          <a:xfrm>
            <a:off x="683568" y="3907718"/>
            <a:ext cx="7704856" cy="1447019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5pPr>
            <a:lvl6pPr marL="25146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algn="just" eaLnBrk="1" hangingPunct="1">
              <a:lnSpc>
                <a:spcPct val="140000"/>
              </a:lnSpc>
              <a:buClr>
                <a:schemeClr val="tx1"/>
              </a:buClr>
              <a:buFontTx/>
              <a:buChar char="-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하나 또는 그 이상의 전자를 얻는다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just" eaLnBrk="1" hangingPunct="1">
              <a:lnSpc>
                <a:spcPct val="140000"/>
              </a:lnSpc>
              <a:buClr>
                <a:schemeClr val="tx1"/>
              </a:buClr>
              <a:buFontTx/>
              <a:buChar char="-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자신은 환원된다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just" eaLnBrk="1" hangingPunct="1">
              <a:lnSpc>
                <a:spcPct val="140000"/>
              </a:lnSpc>
              <a:buClr>
                <a:schemeClr val="tx1"/>
              </a:buClr>
              <a:buFontTx/>
              <a:buChar char="-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원소의 산화수가 감소한다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en-US" altLang="ko-KR" sz="1800" b="0" kern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          </a:t>
            </a:r>
          </a:p>
          <a:p>
            <a:pPr marL="0" indent="0" algn="just" eaLnBrk="1" hangingPunct="1">
              <a:lnSpc>
                <a:spcPct val="140000"/>
              </a:lnSpc>
              <a:buClr>
                <a:schemeClr val="tx1"/>
              </a:buClr>
              <a:buFontTx/>
              <a:buNone/>
              <a:defRPr/>
            </a:pPr>
            <a:r>
              <a:rPr lang="en-US" altLang="ko-KR" sz="1800" b="0" kern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                               </a:t>
            </a:r>
            <a:endParaRPr lang="en-US" altLang="ko-KR" sz="1800" b="0" kern="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317C5F6A-B562-02D7-AAC4-2B570204DA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4536" y="5478561"/>
            <a:ext cx="6191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r>
              <a:rPr lang="en-US" altLang="ko-KR" sz="2800" b="1" dirty="0">
                <a:solidFill>
                  <a:srgbClr val="000099"/>
                </a:solidFill>
                <a:latin typeface="Arial" panose="020B0604020202020204" pitchFamily="34" charset="0"/>
              </a:rPr>
              <a:t>Zn</a:t>
            </a:r>
          </a:p>
        </p:txBody>
      </p:sp>
      <p:sp>
        <p:nvSpPr>
          <p:cNvPr id="12" name="Text Box 6">
            <a:extLst>
              <a:ext uri="{FF2B5EF4-FFF2-40B4-BE49-F238E27FC236}">
                <a16:creationId xmlns:a16="http://schemas.microsoft.com/office/drawing/2014/main" id="{D301D941-CEF0-63DD-90EB-399C26DDB8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2599" y="5475386"/>
            <a:ext cx="9350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r>
              <a:rPr lang="en-US" altLang="ko-KR" sz="2800" b="1" dirty="0">
                <a:solidFill>
                  <a:srgbClr val="FF0000"/>
                </a:solidFill>
                <a:latin typeface="Arial" panose="020B0604020202020204" pitchFamily="34" charset="0"/>
              </a:rPr>
              <a:t>Cu</a:t>
            </a:r>
            <a:r>
              <a:rPr lang="en-US" altLang="ko-KR" sz="2800" b="1" baseline="30000" dirty="0">
                <a:solidFill>
                  <a:srgbClr val="FF0000"/>
                </a:solidFill>
                <a:latin typeface="Arial" panose="020B0604020202020204" pitchFamily="34" charset="0"/>
              </a:rPr>
              <a:t>2+</a:t>
            </a:r>
          </a:p>
        </p:txBody>
      </p:sp>
      <p:sp>
        <p:nvSpPr>
          <p:cNvPr id="13" name="Text Box 7">
            <a:extLst>
              <a:ext uri="{FF2B5EF4-FFF2-40B4-BE49-F238E27FC236}">
                <a16:creationId xmlns:a16="http://schemas.microsoft.com/office/drawing/2014/main" id="{FA0CDAE1-DF31-A4E2-04EF-26E758F966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1419" y="5415061"/>
            <a:ext cx="6588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r>
              <a:rPr lang="en-US" altLang="ko-KR" sz="2800" b="1" dirty="0">
                <a:solidFill>
                  <a:srgbClr val="FF0000"/>
                </a:solidFill>
                <a:latin typeface="Arial" panose="020B0604020202020204" pitchFamily="34" charset="0"/>
              </a:rPr>
              <a:t>Cu</a:t>
            </a:r>
          </a:p>
        </p:txBody>
      </p:sp>
      <p:sp>
        <p:nvSpPr>
          <p:cNvPr id="14" name="Text Box 8">
            <a:extLst>
              <a:ext uri="{FF2B5EF4-FFF2-40B4-BE49-F238E27FC236}">
                <a16:creationId xmlns:a16="http://schemas.microsoft.com/office/drawing/2014/main" id="{CCDEE966-7145-0359-4C14-8D5F22A2E6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8024" y="5445224"/>
            <a:ext cx="8953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r>
              <a:rPr lang="en-US" altLang="ko-KR" sz="2800" b="1" dirty="0">
                <a:solidFill>
                  <a:srgbClr val="000099"/>
                </a:solidFill>
                <a:latin typeface="Arial" panose="020B0604020202020204" pitchFamily="34" charset="0"/>
              </a:rPr>
              <a:t>Zn</a:t>
            </a:r>
            <a:r>
              <a:rPr lang="en-US" altLang="ko-KR" sz="2800" b="1" baseline="30000" dirty="0">
                <a:solidFill>
                  <a:srgbClr val="000099"/>
                </a:solidFill>
                <a:latin typeface="Arial" panose="020B0604020202020204" pitchFamily="34" charset="0"/>
              </a:rPr>
              <a:t>2+</a:t>
            </a:r>
          </a:p>
        </p:txBody>
      </p:sp>
      <p:sp>
        <p:nvSpPr>
          <p:cNvPr id="15" name="Text Box 9">
            <a:extLst>
              <a:ext uri="{FF2B5EF4-FFF2-40B4-BE49-F238E27FC236}">
                <a16:creationId xmlns:a16="http://schemas.microsoft.com/office/drawing/2014/main" id="{7ED4DCDD-5C08-6CCE-0F71-9923841896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3186" y="5415061"/>
            <a:ext cx="3794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r>
              <a:rPr lang="en-US" altLang="ko-KR" sz="3200" b="1" dirty="0"/>
              <a:t>+</a:t>
            </a:r>
          </a:p>
        </p:txBody>
      </p:sp>
      <p:sp>
        <p:nvSpPr>
          <p:cNvPr id="16" name="Text Box 10">
            <a:extLst>
              <a:ext uri="{FF2B5EF4-FFF2-40B4-BE49-F238E27FC236}">
                <a16:creationId xmlns:a16="http://schemas.microsoft.com/office/drawing/2014/main" id="{C1F1653D-F4FA-EBF5-2A8F-9F596D9B5C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9874" y="5384899"/>
            <a:ext cx="37941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r>
              <a:rPr lang="en-US" altLang="ko-KR" sz="3200" b="1" dirty="0"/>
              <a:t>+</a:t>
            </a:r>
          </a:p>
        </p:txBody>
      </p:sp>
      <p:sp>
        <p:nvSpPr>
          <p:cNvPr id="17" name="Line 11">
            <a:extLst>
              <a:ext uri="{FF2B5EF4-FFF2-40B4-BE49-F238E27FC236}">
                <a16:creationId xmlns:a16="http://schemas.microsoft.com/office/drawing/2014/main" id="{4EB743FD-A008-8258-49CD-7D9D291D42A5}"/>
              </a:ext>
            </a:extLst>
          </p:cNvPr>
          <p:cNvSpPr>
            <a:spLocks noChangeShapeType="1"/>
          </p:cNvSpPr>
          <p:nvPr/>
        </p:nvSpPr>
        <p:spPr bwMode="auto">
          <a:xfrm>
            <a:off x="4283770" y="5705574"/>
            <a:ext cx="432246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9AC06B-B57C-4B94-8281-17565A2F8585}"/>
              </a:ext>
            </a:extLst>
          </p:cNvPr>
          <p:cNvSpPr txBox="1"/>
          <p:nvPr/>
        </p:nvSpPr>
        <p:spPr>
          <a:xfrm>
            <a:off x="3280440" y="5923316"/>
            <a:ext cx="10922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b="0" kern="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산화제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336303-E088-342E-3C72-ED44823D0A21}"/>
              </a:ext>
            </a:extLst>
          </p:cNvPr>
          <p:cNvSpPr txBox="1"/>
          <p:nvPr/>
        </p:nvSpPr>
        <p:spPr>
          <a:xfrm>
            <a:off x="432521" y="2708920"/>
            <a:ext cx="8315944" cy="10948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자신은 환원되고 다른 물질을 </a:t>
            </a:r>
            <a:r>
              <a:rPr lang="ko-KR" altLang="en-US" sz="1800" b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산화시키는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물질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강한 산화제는 산화력 또는 산화성이 크다는 표현을 씀 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(KMnO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Fe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3+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F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825083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D6DA0C-08FF-4EF0-7400-063F009DA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5CE3D6-A717-EB1F-5A24-AB398904A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D22CE9-CAA8-97A4-5B00-76E3D3207C03}"/>
              </a:ext>
            </a:extLst>
          </p:cNvPr>
          <p:cNvSpPr txBox="1"/>
          <p:nvPr/>
        </p:nvSpPr>
        <p:spPr>
          <a:xfrm>
            <a:off x="467544" y="2204864"/>
            <a:ext cx="24603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환원제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(Reductant)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9BA703CA-AA71-9E39-1ECD-A8F9AA05AC55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F383FAA-193D-4D3C-0311-C666416DC708}"/>
              </a:ext>
            </a:extLst>
          </p:cNvPr>
          <p:cNvSpPr txBox="1"/>
          <p:nvPr/>
        </p:nvSpPr>
        <p:spPr>
          <a:xfrm>
            <a:off x="432521" y="2708920"/>
            <a:ext cx="8315944" cy="10948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자신은 산화되고 다른 물질을 환원시키는 물질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다른 물질을 환원시키기 위해서는 자신의 산화수가 낮아야 함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(I-, Na, Mg, H2, C, CO)</a:t>
            </a:r>
          </a:p>
        </p:txBody>
      </p:sp>
      <p:sp>
        <p:nvSpPr>
          <p:cNvPr id="16" name="Text Box 5">
            <a:extLst>
              <a:ext uri="{FF2B5EF4-FFF2-40B4-BE49-F238E27FC236}">
                <a16:creationId xmlns:a16="http://schemas.microsoft.com/office/drawing/2014/main" id="{63FBFF0B-9FEA-F64B-01B0-C40252EB7D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4536" y="5478561"/>
            <a:ext cx="6191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r>
              <a:rPr lang="en-US" altLang="ko-KR" sz="2800" b="1" dirty="0">
                <a:solidFill>
                  <a:srgbClr val="000099"/>
                </a:solidFill>
                <a:latin typeface="Arial" panose="020B0604020202020204" pitchFamily="34" charset="0"/>
              </a:rPr>
              <a:t>Zn</a:t>
            </a:r>
          </a:p>
        </p:txBody>
      </p:sp>
      <p:sp>
        <p:nvSpPr>
          <p:cNvPr id="17" name="Text Box 6">
            <a:extLst>
              <a:ext uri="{FF2B5EF4-FFF2-40B4-BE49-F238E27FC236}">
                <a16:creationId xmlns:a16="http://schemas.microsoft.com/office/drawing/2014/main" id="{DF4F7931-EEFD-476F-3E01-E562C5789A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2599" y="5475386"/>
            <a:ext cx="9350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r>
              <a:rPr lang="en-US" altLang="ko-KR" sz="2800" b="1" dirty="0">
                <a:solidFill>
                  <a:srgbClr val="FF0000"/>
                </a:solidFill>
                <a:latin typeface="Arial" panose="020B0604020202020204" pitchFamily="34" charset="0"/>
              </a:rPr>
              <a:t>Cu</a:t>
            </a:r>
            <a:r>
              <a:rPr lang="en-US" altLang="ko-KR" sz="2800" b="1" baseline="30000" dirty="0">
                <a:solidFill>
                  <a:srgbClr val="FF0000"/>
                </a:solidFill>
                <a:latin typeface="Arial" panose="020B0604020202020204" pitchFamily="34" charset="0"/>
              </a:rPr>
              <a:t>2+</a:t>
            </a:r>
          </a:p>
        </p:txBody>
      </p:sp>
      <p:sp>
        <p:nvSpPr>
          <p:cNvPr id="18" name="Text Box 7">
            <a:extLst>
              <a:ext uri="{FF2B5EF4-FFF2-40B4-BE49-F238E27FC236}">
                <a16:creationId xmlns:a16="http://schemas.microsoft.com/office/drawing/2014/main" id="{9F0368B5-23AB-DDF6-396A-14989AC11E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1419" y="5415061"/>
            <a:ext cx="6588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r>
              <a:rPr lang="en-US" altLang="ko-KR" sz="2800" b="1" dirty="0">
                <a:solidFill>
                  <a:srgbClr val="FF0000"/>
                </a:solidFill>
                <a:latin typeface="Arial" panose="020B0604020202020204" pitchFamily="34" charset="0"/>
              </a:rPr>
              <a:t>Cu</a:t>
            </a:r>
          </a:p>
        </p:txBody>
      </p:sp>
      <p:sp>
        <p:nvSpPr>
          <p:cNvPr id="19" name="Text Box 8">
            <a:extLst>
              <a:ext uri="{FF2B5EF4-FFF2-40B4-BE49-F238E27FC236}">
                <a16:creationId xmlns:a16="http://schemas.microsoft.com/office/drawing/2014/main" id="{56127926-E6D2-225A-CA84-056513A8EC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8024" y="5445224"/>
            <a:ext cx="8953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r>
              <a:rPr lang="en-US" altLang="ko-KR" sz="2800" b="1" dirty="0">
                <a:solidFill>
                  <a:srgbClr val="000099"/>
                </a:solidFill>
                <a:latin typeface="Arial" panose="020B0604020202020204" pitchFamily="34" charset="0"/>
              </a:rPr>
              <a:t>Zn</a:t>
            </a:r>
            <a:r>
              <a:rPr lang="en-US" altLang="ko-KR" sz="2800" b="1" baseline="30000" dirty="0">
                <a:solidFill>
                  <a:srgbClr val="000099"/>
                </a:solidFill>
                <a:latin typeface="Arial" panose="020B0604020202020204" pitchFamily="34" charset="0"/>
              </a:rPr>
              <a:t>2+</a:t>
            </a:r>
          </a:p>
        </p:txBody>
      </p:sp>
      <p:sp>
        <p:nvSpPr>
          <p:cNvPr id="20" name="Text Box 9">
            <a:extLst>
              <a:ext uri="{FF2B5EF4-FFF2-40B4-BE49-F238E27FC236}">
                <a16:creationId xmlns:a16="http://schemas.microsoft.com/office/drawing/2014/main" id="{A39A448E-CBF4-B01B-7DD1-50F67D1233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3186" y="5415061"/>
            <a:ext cx="3794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r>
              <a:rPr lang="en-US" altLang="ko-KR" sz="3200" b="1" dirty="0"/>
              <a:t>+</a:t>
            </a:r>
          </a:p>
        </p:txBody>
      </p:sp>
      <p:sp>
        <p:nvSpPr>
          <p:cNvPr id="21" name="Text Box 10">
            <a:extLst>
              <a:ext uri="{FF2B5EF4-FFF2-40B4-BE49-F238E27FC236}">
                <a16:creationId xmlns:a16="http://schemas.microsoft.com/office/drawing/2014/main" id="{A7BB1B3E-15C0-D9B9-1C72-7FDAE2078E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9874" y="5384899"/>
            <a:ext cx="37941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r>
              <a:rPr lang="en-US" altLang="ko-KR" sz="3200" b="1" dirty="0"/>
              <a:t>+</a:t>
            </a:r>
          </a:p>
        </p:txBody>
      </p:sp>
      <p:sp>
        <p:nvSpPr>
          <p:cNvPr id="22" name="Line 11">
            <a:extLst>
              <a:ext uri="{FF2B5EF4-FFF2-40B4-BE49-F238E27FC236}">
                <a16:creationId xmlns:a16="http://schemas.microsoft.com/office/drawing/2014/main" id="{A466356A-823F-E462-EF71-D36C3D73D1C7}"/>
              </a:ext>
            </a:extLst>
          </p:cNvPr>
          <p:cNvSpPr>
            <a:spLocks noChangeShapeType="1"/>
          </p:cNvSpPr>
          <p:nvPr/>
        </p:nvSpPr>
        <p:spPr bwMode="auto">
          <a:xfrm>
            <a:off x="4283770" y="5705574"/>
            <a:ext cx="432246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9614433-0675-6846-86AE-6F77B7AE52D8}"/>
              </a:ext>
            </a:extLst>
          </p:cNvPr>
          <p:cNvSpPr txBox="1"/>
          <p:nvPr/>
        </p:nvSpPr>
        <p:spPr>
          <a:xfrm>
            <a:off x="2186071" y="5923316"/>
            <a:ext cx="10922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b="0" kern="0" dirty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</a:rPr>
              <a:t>환원제</a:t>
            </a:r>
            <a:endParaRPr lang="ko-KR" altLang="en-US" dirty="0">
              <a:solidFill>
                <a:srgbClr val="000099"/>
              </a:solidFill>
            </a:endParaRPr>
          </a:p>
        </p:txBody>
      </p:sp>
      <p:sp>
        <p:nvSpPr>
          <p:cNvPr id="24" name="Rectangle 3">
            <a:extLst>
              <a:ext uri="{FF2B5EF4-FFF2-40B4-BE49-F238E27FC236}">
                <a16:creationId xmlns:a16="http://schemas.microsoft.com/office/drawing/2014/main" id="{2F0B9C6B-2BB6-1E28-0AC3-0D08882FE487}"/>
              </a:ext>
            </a:extLst>
          </p:cNvPr>
          <p:cNvSpPr txBox="1">
            <a:spLocks noChangeArrowheads="1"/>
          </p:cNvSpPr>
          <p:nvPr/>
        </p:nvSpPr>
        <p:spPr>
          <a:xfrm>
            <a:off x="683568" y="3907718"/>
            <a:ext cx="7704856" cy="1447019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5pPr>
            <a:lvl6pPr marL="25146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algn="just" eaLnBrk="1" hangingPunct="1">
              <a:lnSpc>
                <a:spcPct val="140000"/>
              </a:lnSpc>
              <a:buClr>
                <a:schemeClr val="tx1"/>
              </a:buClr>
              <a:buFontTx/>
              <a:buChar char="-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하나 또는 그 이상의 전자를 잃는다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just" eaLnBrk="1" hangingPunct="1">
              <a:lnSpc>
                <a:spcPct val="140000"/>
              </a:lnSpc>
              <a:buClr>
                <a:schemeClr val="tx1"/>
              </a:buClr>
              <a:buFontTx/>
              <a:buChar char="-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자신은 산화된다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just" eaLnBrk="1" hangingPunct="1">
              <a:lnSpc>
                <a:spcPct val="140000"/>
              </a:lnSpc>
              <a:buClr>
                <a:schemeClr val="tx1"/>
              </a:buClr>
              <a:buFontTx/>
              <a:buChar char="-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원소의 산화수가 증가한다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09896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B8DC53-37DD-2C12-462B-03B6F1DFE6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6D191B-7C41-D3A6-1114-0497074C6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66B6B0-991A-ACD7-CF40-902D5E9117A5}"/>
              </a:ext>
            </a:extLst>
          </p:cNvPr>
          <p:cNvSpPr txBox="1"/>
          <p:nvPr/>
        </p:nvSpPr>
        <p:spPr>
          <a:xfrm>
            <a:off x="467544" y="2204864"/>
            <a:ext cx="29290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산화제와 환원제의 세기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D57FA850-72BD-7964-EFE7-854B42A0E7D2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F0C323A-D121-8570-955D-5282040B316A}"/>
              </a:ext>
            </a:extLst>
          </p:cNvPr>
          <p:cNvSpPr txBox="1"/>
          <p:nvPr/>
        </p:nvSpPr>
        <p:spPr>
          <a:xfrm>
            <a:off x="432521" y="2708920"/>
            <a:ext cx="3347391" cy="22874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가장 강한 산화제는 가장 큰 양의 값 환원전위를 갖음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가장 강한 환원제는 가장 큰 음의 값 환원전위를 갖음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두 전위차가 클 수록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더 큰 전지전압을 갖음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B007266-9791-F33A-B92B-41317D33019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211"/>
          <a:stretch/>
        </p:blipFill>
        <p:spPr>
          <a:xfrm>
            <a:off x="3995936" y="2121362"/>
            <a:ext cx="4319910" cy="4307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5245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B7767A-41BE-F6D6-0FCD-A3ECB12BA4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E7D3E7D-ABEC-1196-115F-0E44B97EB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677EB9-3E29-5814-186F-579CEA666DD0}"/>
              </a:ext>
            </a:extLst>
          </p:cNvPr>
          <p:cNvSpPr txBox="1"/>
          <p:nvPr/>
        </p:nvSpPr>
        <p:spPr>
          <a:xfrm>
            <a:off x="467544" y="2204864"/>
            <a:ext cx="63546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latinLnBrk="0">
              <a:defRPr/>
            </a:pP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표준 환원 전위 </a:t>
            </a:r>
            <a:r>
              <a:rPr lang="en-US" altLang="ko-KR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(E</a:t>
            </a:r>
            <a:r>
              <a:rPr lang="en-US" altLang="ko-KR" sz="2000" b="1" kern="0" baseline="3000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o</a:t>
            </a:r>
            <a:r>
              <a:rPr lang="en-US" altLang="ko-KR" sz="2000" b="1" kern="0" baseline="-2500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red</a:t>
            </a:r>
            <a:r>
              <a:rPr lang="en-US" altLang="ko-KR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, standard reduction potential)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93D9B936-8E06-B84C-210C-8E59AEDDB0C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4" name="그림 3" descr="테이블이(가) 표시된 사진&#10;&#10;자동 생성된 설명">
            <a:extLst>
              <a:ext uri="{FF2B5EF4-FFF2-40B4-BE49-F238E27FC236}">
                <a16:creationId xmlns:a16="http://schemas.microsoft.com/office/drawing/2014/main" id="{74E2F508-5E9E-4CF4-12D6-1B37224FDA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759" y="2604974"/>
            <a:ext cx="4320481" cy="4159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6133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16840-97A0-4857-5B61-34106EA462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F7513B-95C6-512A-3A5E-B5F515E20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DF2211-7745-E330-DB20-E53DDC9DF1A3}"/>
              </a:ext>
            </a:extLst>
          </p:cNvPr>
          <p:cNvSpPr txBox="1"/>
          <p:nvPr/>
        </p:nvSpPr>
        <p:spPr>
          <a:xfrm>
            <a:off x="467544" y="2204864"/>
            <a:ext cx="5223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요오드 적정법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35E13E09-A174-DD65-AAA4-24A0AAB592D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09F6B2-104C-0F36-A392-113E18BB0D59}"/>
              </a:ext>
            </a:extLst>
          </p:cNvPr>
          <p:cNvSpPr txBox="1"/>
          <p:nvPr/>
        </p:nvSpPr>
        <p:spPr>
          <a:xfrm>
            <a:off x="432521" y="2708920"/>
            <a:ext cx="8315944" cy="2979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직접 요오드 적정법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kern="0" dirty="0">
                <a:solidFill>
                  <a:srgbClr val="113E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요오드보다 표준 환원 전위가 낮은 물질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은 환원제로 작용하므로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직접 요오드 적정법으로 적정</a:t>
            </a: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간접 요오드 적정법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요오드보다 표준 환원 전위가 높은 물질은 산화제로 작용하므로 분석물질을 과량의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 가하여 요오드를 생성시킨 다음 산화된 요오드를 </a:t>
            </a:r>
            <a:r>
              <a:rPr lang="ko-KR" altLang="en-US" sz="1800" b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티오황산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표준용액으로 적정</a:t>
            </a:r>
          </a:p>
        </p:txBody>
      </p:sp>
    </p:spTree>
    <p:extLst>
      <p:ext uri="{BB962C8B-B14F-4D97-AF65-F5344CB8AC3E}">
        <p14:creationId xmlns:p14="http://schemas.microsoft.com/office/powerpoint/2010/main" val="155267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D6DA0C-08FF-4EF0-7400-063F009DA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5CE3D6-A717-EB1F-5A24-AB398904A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D22CE9-CAA8-97A4-5B00-76E3D3207C03}"/>
              </a:ext>
            </a:extLst>
          </p:cNvPr>
          <p:cNvSpPr txBox="1"/>
          <p:nvPr/>
        </p:nvSpPr>
        <p:spPr>
          <a:xfrm>
            <a:off x="467544" y="2204864"/>
            <a:ext cx="20665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비타민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C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의 적정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9BA703CA-AA71-9E39-1ECD-A8F9AA05AC55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40FD90-ECDD-543E-7FEE-069DBDC68464}"/>
              </a:ext>
            </a:extLst>
          </p:cNvPr>
          <p:cNvSpPr txBox="1"/>
          <p:nvPr/>
        </p:nvSpPr>
        <p:spPr>
          <a:xfrm>
            <a:off x="432520" y="2708920"/>
            <a:ext cx="8387951" cy="1171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비타민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표준 요오드 용액과의 산화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-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환원 반응을 이용하여 적정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요오드 용액은 약간 과량의 요오드화 칼륨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(KI)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용액에 요오드산 칼륨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(KIO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을 첨가한 다음 과량의 강산을 가하여 만든다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9106F651-C4CF-D77A-4B9A-59C506606F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8000" y="4077072"/>
            <a:ext cx="3348000" cy="389585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6276FA4B-41C4-7D2E-C480-F6EAAF481BA8}"/>
              </a:ext>
            </a:extLst>
          </p:cNvPr>
          <p:cNvGrpSpPr/>
          <p:nvPr/>
        </p:nvGrpSpPr>
        <p:grpSpPr>
          <a:xfrm>
            <a:off x="366562" y="4697657"/>
            <a:ext cx="8186454" cy="1683671"/>
            <a:chOff x="366562" y="4697657"/>
            <a:chExt cx="8186454" cy="1683671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0BEF9B38-966C-AF36-23E1-EA666BEB5F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33721"/>
            <a:stretch/>
          </p:blipFill>
          <p:spPr>
            <a:xfrm>
              <a:off x="3275856" y="4697657"/>
              <a:ext cx="5277160" cy="1683671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C22CBC25-DB85-3B3E-FEB3-4A2E6AA76EF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37080" r="59302"/>
            <a:stretch/>
          </p:blipFill>
          <p:spPr>
            <a:xfrm>
              <a:off x="2898000" y="4697657"/>
              <a:ext cx="288032" cy="1683671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415B3845-6153-D700-E803-5EE3CAC03A2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68997"/>
            <a:stretch/>
          </p:blipFill>
          <p:spPr>
            <a:xfrm>
              <a:off x="366562" y="4697657"/>
              <a:ext cx="2468491" cy="168367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766448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A4FED3-63A5-4D8C-C43E-403F3255E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F9958DA-423E-C64F-B84C-9EDAA83C2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5E2CD-CFDB-21CE-1FF6-18C76CD0F685}"/>
              </a:ext>
            </a:extLst>
          </p:cNvPr>
          <p:cNvSpPr txBox="1"/>
          <p:nvPr/>
        </p:nvSpPr>
        <p:spPr>
          <a:xfrm>
            <a:off x="467544" y="2204864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지시약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53A097FB-E1F3-54D6-28E7-B3D86B2B10E2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AB18BF-3145-BD73-7A54-77B4EDFFB338}"/>
              </a:ext>
            </a:extLst>
          </p:cNvPr>
          <p:cNvSpPr txBox="1"/>
          <p:nvPr/>
        </p:nvSpPr>
        <p:spPr>
          <a:xfrm>
            <a:off x="432520" y="2708920"/>
            <a:ext cx="8387951" cy="1171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요오드 적정법의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종말점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확인에는 요오드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-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녹말 반응에 의해 짙은 청색이 나타나는 것을 이용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녹말 용액을 지시약으로 사용한다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dirty="0">
                <a:solidFill>
                  <a:srgbClr val="0000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요오드와 녹말이 </a:t>
            </a:r>
            <a:r>
              <a:rPr lang="ko-KR" altLang="en-US" sz="1800" dirty="0" err="1">
                <a:solidFill>
                  <a:srgbClr val="0000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착물을</a:t>
            </a:r>
            <a:r>
              <a:rPr lang="ko-KR" altLang="en-US" sz="1800" dirty="0">
                <a:solidFill>
                  <a:srgbClr val="0000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형성</a:t>
            </a:r>
            <a:endParaRPr lang="en-US" altLang="ko-KR" sz="1800" dirty="0">
              <a:solidFill>
                <a:srgbClr val="0000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47CBC834-2F1F-8BBE-1FBC-6512A73E86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933" y="3959755"/>
            <a:ext cx="4066133" cy="2725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38527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240E46-B47E-36E9-0BFA-D5AE536F6954}"/>
              </a:ext>
            </a:extLst>
          </p:cNvPr>
          <p:cNvSpPr txBox="1"/>
          <p:nvPr/>
        </p:nvSpPr>
        <p:spPr>
          <a:xfrm>
            <a:off x="432521" y="2708920"/>
            <a:ext cx="3456384" cy="29415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250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부피 플라스크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25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 실린더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 플라스크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ml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비커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뷰렛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 ml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스포이드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유리막대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69FDC3-FF44-2C4E-3F91-41708745253B}"/>
              </a:ext>
            </a:extLst>
          </p:cNvPr>
          <p:cNvSpPr txBox="1"/>
          <p:nvPr/>
        </p:nvSpPr>
        <p:spPr>
          <a:xfrm>
            <a:off x="4270986" y="2708920"/>
            <a:ext cx="5053542" cy="2095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비타민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정제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(tablet)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0.0025 M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표준비타민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용액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0.0025 M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요오드 용액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녹말 지시약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증류수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979219-CE82-FCB4-6EBA-E80835349627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17" name="직사각형 9">
            <a:extLst>
              <a:ext uri="{FF2B5EF4-FFF2-40B4-BE49-F238E27FC236}">
                <a16:creationId xmlns:a16="http://schemas.microsoft.com/office/drawing/2014/main" id="{DAAA73A5-1A19-A5FB-0431-E0A229545A2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6EA1A7-1FF2-4F2B-A715-787A2139894F}"/>
              </a:ext>
            </a:extLst>
          </p:cNvPr>
          <p:cNvSpPr txBox="1"/>
          <p:nvPr/>
        </p:nvSpPr>
        <p:spPr>
          <a:xfrm>
            <a:off x="4306421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9" name="직사각형 9">
            <a:extLst>
              <a:ext uri="{FF2B5EF4-FFF2-40B4-BE49-F238E27FC236}">
                <a16:creationId xmlns:a16="http://schemas.microsoft.com/office/drawing/2014/main" id="{EC5A4719-8400-F16A-242D-C03376B3867C}"/>
              </a:ext>
            </a:extLst>
          </p:cNvPr>
          <p:cNvSpPr/>
          <p:nvPr/>
        </p:nvSpPr>
        <p:spPr>
          <a:xfrm>
            <a:off x="4234983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3D413A0-5C72-458A-7D69-748CC5F3A2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8847" y="4930431"/>
            <a:ext cx="1101177" cy="144000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2E2E776B-05A7-46A8-7201-E041E09E3D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240" y="4930431"/>
            <a:ext cx="1630588" cy="1440000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0E302191-0B20-3944-5A2E-8EBBCA3D6E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5455" y="4935863"/>
            <a:ext cx="1101176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C13F4-101F-276A-61C2-692D2C138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69DA6A-2DD6-507E-09BF-B0F9C8928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038C46-F6CA-0E41-E9D1-64FC663E7AC3}"/>
              </a:ext>
            </a:extLst>
          </p:cNvPr>
          <p:cNvSpPr txBox="1"/>
          <p:nvPr/>
        </p:nvSpPr>
        <p:spPr>
          <a:xfrm>
            <a:off x="432520" y="2708920"/>
            <a:ext cx="8387951" cy="1594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뷰렛을 증류수로 깨끗이 씻은 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소량의 요오드 용액으로 헹군다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이 때 소량의 용액을 뷰렛 끝으로 흘려 보낸 뒤 뷰렛에 요오드 용액을 채운다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0.0025 M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표준 비타민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용액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25 ml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 플라스크에 옮긴다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녹말 지시약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 ml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삼각 플라스크에 가한다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DC8F27-F8D4-177F-0E77-44D2C54331FE}"/>
              </a:ext>
            </a:extLst>
          </p:cNvPr>
          <p:cNvSpPr txBox="1"/>
          <p:nvPr/>
        </p:nvSpPr>
        <p:spPr>
          <a:xfrm>
            <a:off x="467544" y="2204864"/>
            <a:ext cx="49824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A.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표준 비타민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C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로써 요오드 표준화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AA59A6C-94AA-8482-070F-7BAD06E5ED7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DF37AB0-0CEF-43F5-E286-FF40F8C003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0928" y="4336430"/>
            <a:ext cx="5751133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8364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BB7F99-56D5-86E8-7BF1-EB99F88F94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D14B1BF-3D30-14D9-96B7-A7C2C22E76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CD310B-5018-4550-7814-AEC0C3412DB1}"/>
              </a:ext>
            </a:extLst>
          </p:cNvPr>
          <p:cNvSpPr txBox="1"/>
          <p:nvPr/>
        </p:nvSpPr>
        <p:spPr>
          <a:xfrm>
            <a:off x="432520" y="2708920"/>
            <a:ext cx="7955905" cy="1594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4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 플라스크에 마그네틱 바를 넣고 요오드 용액으로 청색이 될 때까지 적정한다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4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반응이 완결되면 적정을 끝내고 들어간 요오드 용액의 부피를 읽는다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4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위와 같은 실험을 한 번 더 반복한다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C15609-119B-43F9-4B8D-3F6B9DEB6A67}"/>
              </a:ext>
            </a:extLst>
          </p:cNvPr>
          <p:cNvSpPr txBox="1"/>
          <p:nvPr/>
        </p:nvSpPr>
        <p:spPr>
          <a:xfrm>
            <a:off x="467544" y="2204864"/>
            <a:ext cx="49824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A.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표준 비타민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C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로써 요오드 표준화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ACD1589F-635F-5E66-843D-825C0AC04E8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ECFE25B-3962-97E9-DEC0-63C7957B03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4889" y="4324847"/>
            <a:ext cx="3563212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5804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63FE1D-07CD-FD3E-53F9-6A45861ADA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6397467-919B-1CC5-8E1F-EB454F2A9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E9D467-D57D-C8D8-1F2A-2CEFC2F4237B}"/>
              </a:ext>
            </a:extLst>
          </p:cNvPr>
          <p:cNvSpPr txBox="1"/>
          <p:nvPr/>
        </p:nvSpPr>
        <p:spPr>
          <a:xfrm>
            <a:off x="432520" y="2708920"/>
            <a:ext cx="8387952" cy="38798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10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시판용 비타민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정제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(tablet)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약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0.1 g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을 정확하게 측정한 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비커에 넣는다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10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(1)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의 비커에 증류수를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2/3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정도 넣어 비타민 정제를 녹인다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                     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잘 녹지 않는 것이 있을 수 있다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.) </a:t>
            </a:r>
          </a:p>
          <a:p>
            <a:pPr marL="342900" indent="-342900">
              <a:lnSpc>
                <a:spcPct val="110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용액을 흘리지 않도록 하여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250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부피 플라스크에 옮긴 뒤 증류수로 부피 플라스크의 눈금까지 채운다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10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(3)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에서 만든 시료 용액을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25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취하여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 플라스크에 담는다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10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용액이 들어있는 플라스크에 녹말 지시약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 ml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넣고 요오드 용액으로 적정 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10000"/>
              </a:lnSpc>
              <a:spcBef>
                <a:spcPts val="600"/>
              </a:spcBef>
              <a:buFont typeface="+mj-lt"/>
              <a:buAutoNum type="arabicPeriod" startAt="6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위와 같은 실험을 한 번 더 반복한다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10000"/>
              </a:lnSpc>
              <a:spcBef>
                <a:spcPts val="600"/>
              </a:spcBef>
              <a:buFont typeface="+mj-lt"/>
              <a:buAutoNum type="arabicPeriod" startAt="6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시판용 비타민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함량을 계산한다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9C2BFE-422A-DEA9-EF10-752160069B0A}"/>
              </a:ext>
            </a:extLst>
          </p:cNvPr>
          <p:cNvSpPr txBox="1"/>
          <p:nvPr/>
        </p:nvSpPr>
        <p:spPr>
          <a:xfrm>
            <a:off x="467544" y="2204864"/>
            <a:ext cx="47083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B.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표준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요오드로써 비타민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C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정량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338BCEAD-16AD-0778-1FC9-C380F94B13A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16312713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2AF814-E157-60EC-1B7B-1F7383B58D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21A075-B74A-53E6-9F32-125FE3D01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7744" y="1053983"/>
            <a:ext cx="5940152" cy="553998"/>
          </a:xfrm>
        </p:spPr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11F3EF-BE21-0869-440E-28F870D317DF}"/>
              </a:ext>
            </a:extLst>
          </p:cNvPr>
          <p:cNvSpPr txBox="1"/>
          <p:nvPr/>
        </p:nvSpPr>
        <p:spPr>
          <a:xfrm>
            <a:off x="467544" y="2204864"/>
            <a:ext cx="49824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A.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표준 비타민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C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로써 요오드 표준화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AB99B35C-48C2-1FF0-8639-CF02B398E588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75B09990-2258-462C-8661-FB26FD599A5D}"/>
              </a:ext>
            </a:extLst>
          </p:cNvPr>
          <p:cNvGrpSpPr/>
          <p:nvPr/>
        </p:nvGrpSpPr>
        <p:grpSpPr>
          <a:xfrm>
            <a:off x="1058528" y="2816112"/>
            <a:ext cx="7149368" cy="1470378"/>
            <a:chOff x="366562" y="4697657"/>
            <a:chExt cx="8186454" cy="1683671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73112722-540B-1516-B990-11547E05BA7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33721"/>
            <a:stretch/>
          </p:blipFill>
          <p:spPr>
            <a:xfrm>
              <a:off x="3275856" y="4697657"/>
              <a:ext cx="5277160" cy="1683671"/>
            </a:xfrm>
            <a:prstGeom prst="rect">
              <a:avLst/>
            </a:prstGeom>
          </p:spPr>
        </p:pic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DB601C5B-B5A8-410B-F508-962D02B2F44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37080" r="59302"/>
            <a:stretch/>
          </p:blipFill>
          <p:spPr>
            <a:xfrm>
              <a:off x="2898000" y="4697657"/>
              <a:ext cx="288032" cy="1683671"/>
            </a:xfrm>
            <a:prstGeom prst="rect">
              <a:avLst/>
            </a:prstGeom>
          </p:spPr>
        </p:pic>
        <p:pic>
          <p:nvPicPr>
            <p:cNvPr id="18" name="그림 17">
              <a:extLst>
                <a:ext uri="{FF2B5EF4-FFF2-40B4-BE49-F238E27FC236}">
                  <a16:creationId xmlns:a16="http://schemas.microsoft.com/office/drawing/2014/main" id="{A88420A1-7FCD-AC9F-A1AD-FFF4BFA637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r="68997"/>
            <a:stretch/>
          </p:blipFill>
          <p:spPr>
            <a:xfrm>
              <a:off x="366562" y="4697657"/>
              <a:ext cx="2468491" cy="1683671"/>
            </a:xfrm>
            <a:prstGeom prst="rect">
              <a:avLst/>
            </a:prstGeom>
          </p:spPr>
        </p:pic>
      </p:grpSp>
      <p:sp>
        <p:nvSpPr>
          <p:cNvPr id="21" name="Rectangle 3">
            <a:extLst>
              <a:ext uri="{FF2B5EF4-FFF2-40B4-BE49-F238E27FC236}">
                <a16:creationId xmlns:a16="http://schemas.microsoft.com/office/drawing/2014/main" id="{5AB799CC-E55B-478F-9BEF-CD601B916DB5}"/>
              </a:ext>
            </a:extLst>
          </p:cNvPr>
          <p:cNvSpPr txBox="1">
            <a:spLocks noChangeArrowheads="1"/>
          </p:cNvSpPr>
          <p:nvPr/>
        </p:nvSpPr>
        <p:spPr>
          <a:xfrm>
            <a:off x="576783" y="2274252"/>
            <a:ext cx="7631113" cy="434022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5pPr>
            <a:lvl6pPr marL="25146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buClr>
                <a:schemeClr val="bg2"/>
              </a:buClr>
              <a:buFontTx/>
              <a:buNone/>
            </a:pPr>
            <a:endParaRPr lang="en-US" altLang="ko-KR" sz="24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buClr>
                <a:schemeClr val="bg2"/>
              </a:buClr>
              <a:buFontTx/>
              <a:buNone/>
            </a:pPr>
            <a:endParaRPr lang="en-US" altLang="ko-KR" sz="24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buClr>
                <a:schemeClr val="bg2"/>
              </a:buClr>
              <a:buFontTx/>
              <a:buNone/>
            </a:pPr>
            <a:endParaRPr lang="en-US" altLang="ko-KR" sz="24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buClr>
                <a:schemeClr val="bg2"/>
              </a:buClr>
              <a:buFontTx/>
              <a:buNone/>
            </a:pPr>
            <a:endParaRPr lang="en-US" altLang="ko-KR" sz="24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buClr>
                <a:schemeClr val="bg2"/>
              </a:buClr>
              <a:buFontTx/>
              <a:buNone/>
            </a:pPr>
            <a:endParaRPr lang="en-US" altLang="ko-KR" sz="24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buClr>
                <a:schemeClr val="bg2"/>
              </a:buClr>
              <a:buFont typeface="Wingdings" panose="05000000000000000000" pitchFamily="2" charset="2"/>
              <a:buNone/>
            </a:pPr>
            <a:r>
              <a:rPr lang="en-US" altLang="ko-KR" sz="105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000" b="0" u="sng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비타민</a:t>
            </a:r>
            <a:r>
              <a:rPr lang="en-US" altLang="ko-KR" sz="2000" b="0" u="sng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 : </a:t>
            </a:r>
            <a:r>
              <a:rPr lang="ko-KR" altLang="en-US" sz="2000" b="0" u="sng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요오드 용액 </a:t>
            </a:r>
            <a:r>
              <a:rPr lang="en-US" altLang="ko-KR" sz="2000" b="0" u="sng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 1 : 1</a:t>
            </a:r>
            <a:r>
              <a:rPr lang="en-US" altLang="ko-KR" sz="20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반응을 한다</a:t>
            </a:r>
            <a:r>
              <a:rPr lang="en-US" altLang="ko-KR" sz="20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</p:txBody>
      </p:sp>
      <p:sp>
        <p:nvSpPr>
          <p:cNvPr id="22" name="Text Box 13">
            <a:extLst>
              <a:ext uri="{FF2B5EF4-FFF2-40B4-BE49-F238E27FC236}">
                <a16:creationId xmlns:a16="http://schemas.microsoft.com/office/drawing/2014/main" id="{703A9729-D47C-6B37-2705-84E594EE0A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5408" y="5133060"/>
            <a:ext cx="242887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spcBef>
                <a:spcPct val="50000"/>
              </a:spcBef>
            </a:pPr>
            <a:r>
              <a:rPr lang="en-US" altLang="ko-KR" sz="2200" dirty="0">
                <a:solidFill>
                  <a:srgbClr val="002060"/>
                </a:solidFill>
                <a:latin typeface="Times New Roman" panose="02020603050405020304" pitchFamily="18" charset="0"/>
              </a:rPr>
              <a:t>  M</a:t>
            </a:r>
            <a:r>
              <a:rPr lang="en-US" altLang="ko-KR" sz="2200" baseline="-25000" dirty="0">
                <a:solidFill>
                  <a:srgbClr val="002060"/>
                </a:solidFill>
                <a:latin typeface="Times New Roman" panose="02020603050405020304" pitchFamily="18" charset="0"/>
              </a:rPr>
              <a:t>C</a:t>
            </a:r>
            <a:r>
              <a:rPr lang="en-US" altLang="ko-KR" sz="2200" dirty="0">
                <a:solidFill>
                  <a:srgbClr val="002060"/>
                </a:solidFill>
                <a:latin typeface="Times New Roman" panose="02020603050405020304" pitchFamily="18" charset="0"/>
              </a:rPr>
              <a:t>V</a:t>
            </a:r>
            <a:r>
              <a:rPr lang="en-US" altLang="ko-KR" sz="2200" baseline="-25000" dirty="0">
                <a:solidFill>
                  <a:srgbClr val="002060"/>
                </a:solidFill>
                <a:latin typeface="Times New Roman" panose="02020603050405020304" pitchFamily="18" charset="0"/>
              </a:rPr>
              <a:t>C</a:t>
            </a:r>
            <a:r>
              <a:rPr lang="en-US" altLang="ko-KR" sz="2200" dirty="0">
                <a:solidFill>
                  <a:srgbClr val="002060"/>
                </a:solidFill>
                <a:latin typeface="Times New Roman" panose="02020603050405020304" pitchFamily="18" charset="0"/>
              </a:rPr>
              <a:t> = M</a:t>
            </a:r>
            <a:r>
              <a:rPr lang="en-US" altLang="ko-KR" sz="2200" baseline="-25000" dirty="0">
                <a:solidFill>
                  <a:srgbClr val="002060"/>
                </a:solidFill>
                <a:latin typeface="Times New Roman" panose="02020603050405020304" pitchFamily="18" charset="0"/>
              </a:rPr>
              <a:t>I</a:t>
            </a:r>
            <a:r>
              <a:rPr lang="en-US" altLang="ko-KR" sz="2200" dirty="0">
                <a:solidFill>
                  <a:srgbClr val="002060"/>
                </a:solidFill>
                <a:latin typeface="Times New Roman" panose="02020603050405020304" pitchFamily="18" charset="0"/>
              </a:rPr>
              <a:t>V</a:t>
            </a:r>
            <a:r>
              <a:rPr lang="en-US" altLang="ko-KR" sz="2200" baseline="-25000" dirty="0">
                <a:solidFill>
                  <a:srgbClr val="002060"/>
                </a:solidFill>
                <a:latin typeface="Times New Roman" panose="02020603050405020304" pitchFamily="18" charset="0"/>
              </a:rPr>
              <a:t>I</a:t>
            </a:r>
            <a:endParaRPr lang="en-US" altLang="ko-KR" sz="2200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" name="Text Box 6">
            <a:extLst>
              <a:ext uri="{FF2B5EF4-FFF2-40B4-BE49-F238E27FC236}">
                <a16:creationId xmlns:a16="http://schemas.microsoft.com/office/drawing/2014/main" id="{26D19DD2-3EB8-D620-B5A9-68D3175DCD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3683" y="5066665"/>
            <a:ext cx="2663825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spcBef>
                <a:spcPct val="50000"/>
              </a:spcBef>
            </a:pPr>
            <a:r>
              <a:rPr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</a:t>
            </a:r>
            <a:r>
              <a:rPr lang="en-US" altLang="ko-KR" sz="16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16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Ascorbic acid</a:t>
            </a:r>
            <a:r>
              <a:rPr lang="ko-KR" altLang="en-US" sz="16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농도</a:t>
            </a:r>
            <a:endParaRPr lang="en-US" altLang="ko-KR" sz="16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1" hangingPunct="1">
              <a:spcBef>
                <a:spcPct val="50000"/>
              </a:spcBef>
            </a:pPr>
            <a:r>
              <a:rPr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</a:t>
            </a:r>
            <a:r>
              <a:rPr lang="en-US" altLang="ko-KR" sz="16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16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Ascorbic acid</a:t>
            </a:r>
            <a:r>
              <a:rPr lang="ko-KR" altLang="en-US" sz="16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부피</a:t>
            </a:r>
            <a:endParaRPr lang="en-US" altLang="ko-KR" sz="16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1" hangingPunct="1">
              <a:spcBef>
                <a:spcPct val="50000"/>
              </a:spcBef>
            </a:pPr>
            <a:r>
              <a:rPr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</a:t>
            </a:r>
            <a:r>
              <a:rPr lang="en-US" altLang="ko-KR" sz="16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6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요오드 용액의 농도</a:t>
            </a:r>
            <a:endParaRPr lang="en-US" altLang="ko-KR" sz="16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1" hangingPunct="1">
              <a:spcBef>
                <a:spcPct val="50000"/>
              </a:spcBef>
            </a:pPr>
            <a:r>
              <a:rPr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</a:t>
            </a:r>
            <a:r>
              <a:rPr lang="en-US" altLang="ko-KR" sz="16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6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요오드 용액의 </a:t>
            </a:r>
            <a:r>
              <a:rPr lang="ko-KR" altLang="en-US" sz="16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적가량</a:t>
            </a:r>
            <a:endParaRPr lang="en-US" altLang="ko-KR" sz="1600" b="0" baseline="-25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1" hangingPunct="1">
              <a:spcBef>
                <a:spcPct val="50000"/>
              </a:spcBef>
            </a:pPr>
            <a:endParaRPr lang="en-US" altLang="ko-KR" sz="1600" b="0" baseline="-25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왼쪽 중괄호 23">
            <a:extLst>
              <a:ext uri="{FF2B5EF4-FFF2-40B4-BE49-F238E27FC236}">
                <a16:creationId xmlns:a16="http://schemas.microsoft.com/office/drawing/2014/main" id="{8E80E7E9-D1DB-71C2-0D9E-80072BE8FCCB}"/>
              </a:ext>
            </a:extLst>
          </p:cNvPr>
          <p:cNvSpPr>
            <a:spLocks/>
          </p:cNvSpPr>
          <p:nvPr/>
        </p:nvSpPr>
        <p:spPr bwMode="auto">
          <a:xfrm>
            <a:off x="3570808" y="5209540"/>
            <a:ext cx="215900" cy="1152525"/>
          </a:xfrm>
          <a:prstGeom prst="leftBrace">
            <a:avLst>
              <a:gd name="adj1" fmla="val 8329"/>
              <a:gd name="adj2" fmla="val 50000"/>
            </a:avLst>
          </a:prstGeom>
          <a:noFill/>
          <a:ln w="1905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endParaRPr lang="ko-KR" altLang="en-US"/>
          </a:p>
        </p:txBody>
      </p:sp>
      <p:grpSp>
        <p:nvGrpSpPr>
          <p:cNvPr id="25" name="그룹 13">
            <a:extLst>
              <a:ext uri="{FF2B5EF4-FFF2-40B4-BE49-F238E27FC236}">
                <a16:creationId xmlns:a16="http://schemas.microsoft.com/office/drawing/2014/main" id="{D3666D98-3420-D5E2-1A79-5E954554FA40}"/>
              </a:ext>
            </a:extLst>
          </p:cNvPr>
          <p:cNvGrpSpPr>
            <a:grpSpLocks/>
          </p:cNvGrpSpPr>
          <p:nvPr/>
        </p:nvGrpSpPr>
        <p:grpSpPr bwMode="auto">
          <a:xfrm>
            <a:off x="1005408" y="5561685"/>
            <a:ext cx="2079625" cy="860425"/>
            <a:chOff x="1428728" y="4929198"/>
            <a:chExt cx="2079632" cy="860428"/>
          </a:xfrm>
        </p:grpSpPr>
        <p:sp>
          <p:nvSpPr>
            <p:cNvPr id="26" name="Text Box 6">
              <a:extLst>
                <a:ext uri="{FF2B5EF4-FFF2-40B4-BE49-F238E27FC236}">
                  <a16:creationId xmlns:a16="http://schemas.microsoft.com/office/drawing/2014/main" id="{FC705EBF-A4B8-40D0-D271-E8FC84521C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8860" y="4929198"/>
              <a:ext cx="1079500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spcBef>
                  <a:spcPct val="50000"/>
                </a:spcBef>
              </a:pPr>
              <a:r>
                <a:rPr lang="en-US" altLang="ko-KR" sz="220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  <a:r>
                <a:rPr lang="en-US" altLang="ko-KR" sz="2200" baseline="-2500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altLang="ko-KR" sz="220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r>
                <a:rPr lang="en-US" altLang="ko-KR" sz="2200" baseline="-2500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27" name="Text Box 7">
              <a:extLst>
                <a:ext uri="{FF2B5EF4-FFF2-40B4-BE49-F238E27FC236}">
                  <a16:creationId xmlns:a16="http://schemas.microsoft.com/office/drawing/2014/main" id="{23A042B6-CB30-B961-E368-616AEED4A6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14612" y="5357826"/>
              <a:ext cx="576263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spcBef>
                  <a:spcPct val="50000"/>
                </a:spcBef>
              </a:pPr>
              <a:r>
                <a:rPr lang="en-US" altLang="ko-KR" sz="220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r>
                <a:rPr lang="en-US" altLang="ko-KR" sz="2200" baseline="-2500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</a:p>
          </p:txBody>
        </p:sp>
        <p:sp>
          <p:nvSpPr>
            <p:cNvPr id="28" name="Text Box 8">
              <a:extLst>
                <a:ext uri="{FF2B5EF4-FFF2-40B4-BE49-F238E27FC236}">
                  <a16:creationId xmlns:a16="http://schemas.microsoft.com/office/drawing/2014/main" id="{11038D5B-67FF-6FB3-7F41-2D0A32ECEB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28728" y="5143512"/>
              <a:ext cx="1281112" cy="4270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spcBef>
                  <a:spcPct val="50000"/>
                </a:spcBef>
              </a:pPr>
              <a:r>
                <a:rPr lang="en-US" altLang="ko-KR" sz="220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M</a:t>
              </a:r>
              <a:r>
                <a:rPr lang="en-US" altLang="ko-KR" sz="2200" baseline="-2500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ko-KR" sz="220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= </a:t>
              </a:r>
            </a:p>
          </p:txBody>
        </p:sp>
        <p:cxnSp>
          <p:nvCxnSpPr>
            <p:cNvPr id="29" name="직선 연결선 12">
              <a:extLst>
                <a:ext uri="{FF2B5EF4-FFF2-40B4-BE49-F238E27FC236}">
                  <a16:creationId xmlns:a16="http://schemas.microsoft.com/office/drawing/2014/main" id="{DAE0630C-8C3D-33D0-BE24-5897A04CED6E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357422" y="5357826"/>
              <a:ext cx="1071570" cy="1588"/>
            </a:xfrm>
            <a:prstGeom prst="line">
              <a:avLst/>
            </a:prstGeom>
            <a:noFill/>
            <a:ln w="9525" algn="ctr">
              <a:solidFill>
                <a:srgbClr val="00206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5154313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1512B-D400-BADC-F1F9-9982C848C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CD24B2-21AF-F220-1BCC-DEC5741C9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AB45D5-A868-8EC9-F8EC-FFD265046C14}"/>
              </a:ext>
            </a:extLst>
          </p:cNvPr>
          <p:cNvSpPr txBox="1"/>
          <p:nvPr/>
        </p:nvSpPr>
        <p:spPr>
          <a:xfrm>
            <a:off x="467544" y="2204864"/>
            <a:ext cx="47083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B.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표준 용액으로써 비타민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C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정량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3B865A96-3AC2-CD99-3DA2-AA2094A09628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AAC5E49-CE53-AA05-2328-645B1482EC69}"/>
              </a:ext>
            </a:extLst>
          </p:cNvPr>
          <p:cNvSpPr/>
          <p:nvPr/>
        </p:nvSpPr>
        <p:spPr>
          <a:xfrm>
            <a:off x="827584" y="5024876"/>
            <a:ext cx="7643812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eaLnBrk="1" latinLnBrk="1" hangingPunct="1">
              <a:spcBef>
                <a:spcPct val="20000"/>
              </a:spcBef>
              <a:defRPr/>
            </a:pP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250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㎖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용액 속의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비타민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C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의 무게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= M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c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× 0.250 L × 176.13 g/mol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</a:p>
        </p:txBody>
      </p:sp>
      <p:grpSp>
        <p:nvGrpSpPr>
          <p:cNvPr id="4" name="그룹 26">
            <a:extLst>
              <a:ext uri="{FF2B5EF4-FFF2-40B4-BE49-F238E27FC236}">
                <a16:creationId xmlns:a16="http://schemas.microsoft.com/office/drawing/2014/main" id="{2CC71AA1-DCF9-350A-EA72-F7530C91BB25}"/>
              </a:ext>
            </a:extLst>
          </p:cNvPr>
          <p:cNvGrpSpPr>
            <a:grpSpLocks/>
          </p:cNvGrpSpPr>
          <p:nvPr/>
        </p:nvGrpSpPr>
        <p:grpSpPr bwMode="auto">
          <a:xfrm>
            <a:off x="827584" y="5540515"/>
            <a:ext cx="7488832" cy="840813"/>
            <a:chOff x="785786" y="4881923"/>
            <a:chExt cx="7488884" cy="841440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BEC25828-0FA5-CEF2-C3A5-ED614371A05A}"/>
                </a:ext>
              </a:extLst>
            </p:cNvPr>
            <p:cNvSpPr/>
            <p:nvPr/>
          </p:nvSpPr>
          <p:spPr>
            <a:xfrm>
              <a:off x="785786" y="5072211"/>
              <a:ext cx="7488884" cy="3696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latinLnBrk="1" hangingPunct="1">
                <a:defRPr/>
              </a:pPr>
              <a:r>
                <a:rPr lang="ko-KR" altLang="en-US" sz="1800" b="0" kern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비타민 </a:t>
              </a:r>
              <a:r>
                <a:rPr lang="en-US" altLang="ko-KR" sz="1800" b="0" kern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C </a:t>
              </a:r>
              <a:r>
                <a:rPr lang="ko-KR" altLang="en-US" sz="1800" b="0" kern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의 함량 </a:t>
              </a:r>
              <a:r>
                <a:rPr lang="en-US" altLang="ko-KR" sz="1800" b="0" kern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(%) =</a:t>
              </a:r>
              <a:r>
                <a:rPr lang="ko-KR" altLang="en-US" sz="1800" b="0" kern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                                                 </a:t>
              </a:r>
              <a:r>
                <a:rPr lang="en-US" altLang="ko-KR" sz="1800" b="0" kern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× 100</a:t>
              </a:r>
              <a:endParaRPr lang="ko-KR" altLang="en-US" sz="1400" b="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89C97784-AE08-FC85-469F-C03C162F2CEF}"/>
                </a:ext>
              </a:extLst>
            </p:cNvPr>
            <p:cNvSpPr/>
            <p:nvPr/>
          </p:nvSpPr>
          <p:spPr>
            <a:xfrm>
              <a:off x="3643306" y="4881923"/>
              <a:ext cx="3500461" cy="36960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342900" indent="-342900" eaLnBrk="1" latinLnBrk="1" hangingPunct="1">
                <a:spcBef>
                  <a:spcPct val="20000"/>
                </a:spcBef>
                <a:defRPr/>
              </a:pPr>
              <a:r>
                <a:rPr lang="en-US" altLang="ko-KR" sz="1800" b="0" kern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M</a:t>
              </a:r>
              <a:r>
                <a:rPr lang="en-US" altLang="ko-KR" sz="1800" b="0" kern="0" baseline="-250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c</a:t>
              </a:r>
              <a:r>
                <a:rPr lang="en-US" altLang="ko-KR" sz="1800" b="0" kern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 × 0.250 L × 176.13 g/mol</a:t>
              </a:r>
              <a:r>
                <a:rPr lang="ko-KR" altLang="en-US" sz="1800" b="0" kern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 </a:t>
              </a:r>
              <a:r>
                <a:rPr lang="en-US" altLang="ko-KR" sz="1800" b="0" kern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 </a:t>
              </a: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BF3B70DA-B5B3-ED9B-A633-D6AC916E2919}"/>
                </a:ext>
              </a:extLst>
            </p:cNvPr>
            <p:cNvSpPr/>
            <p:nvPr/>
          </p:nvSpPr>
          <p:spPr>
            <a:xfrm>
              <a:off x="3500430" y="5353756"/>
              <a:ext cx="3786213" cy="36960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342900" indent="-342900" eaLnBrk="1" latinLnBrk="1" hangingPunct="1">
                <a:spcBef>
                  <a:spcPct val="20000"/>
                </a:spcBef>
                <a:defRPr/>
              </a:pPr>
              <a:r>
                <a:rPr lang="ko-KR" altLang="en-US" sz="1800" b="0" kern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칭량한 시판용 비타민 </a:t>
              </a:r>
              <a:r>
                <a:rPr lang="en-US" altLang="ko-KR" sz="1800" b="0" kern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C</a:t>
              </a:r>
              <a:r>
                <a:rPr lang="ko-KR" altLang="en-US" sz="1800" b="0" kern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 무게</a:t>
              </a:r>
              <a:r>
                <a:rPr lang="en-US" altLang="ko-KR" sz="1800" b="0" kern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( g)</a:t>
              </a:r>
              <a:r>
                <a:rPr lang="ko-KR" altLang="en-US" sz="1800" b="0" kern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 </a:t>
              </a:r>
              <a:r>
                <a:rPr lang="en-US" altLang="ko-KR" sz="1800" b="0" kern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 </a:t>
              </a:r>
            </a:p>
          </p:txBody>
        </p:sp>
        <p:cxnSp>
          <p:nvCxnSpPr>
            <p:cNvPr id="10" name="직선 연결선 25">
              <a:extLst>
                <a:ext uri="{FF2B5EF4-FFF2-40B4-BE49-F238E27FC236}">
                  <a16:creationId xmlns:a16="http://schemas.microsoft.com/office/drawing/2014/main" id="{1CE20A69-DF72-023C-3BCC-BDA0E05DDC9C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3563880" y="5281734"/>
              <a:ext cx="3579888" cy="13275"/>
            </a:xfrm>
            <a:prstGeom prst="line">
              <a:avLst/>
            </a:prstGeom>
            <a:noFill/>
            <a:ln w="9525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2" name="Rectangle 3">
            <a:extLst>
              <a:ext uri="{FF2B5EF4-FFF2-40B4-BE49-F238E27FC236}">
                <a16:creationId xmlns:a16="http://schemas.microsoft.com/office/drawing/2014/main" id="{6F57B02D-FFAF-F648-D15E-2D145ECEBA45}"/>
              </a:ext>
            </a:extLst>
          </p:cNvPr>
          <p:cNvSpPr txBox="1">
            <a:spLocks noChangeArrowheads="1"/>
          </p:cNvSpPr>
          <p:nvPr/>
        </p:nvSpPr>
        <p:spPr>
          <a:xfrm>
            <a:off x="576783" y="595683"/>
            <a:ext cx="7631113" cy="434022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5pPr>
            <a:lvl6pPr marL="25146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buClr>
                <a:schemeClr val="bg2"/>
              </a:buClr>
              <a:buFontTx/>
              <a:buNone/>
            </a:pPr>
            <a:endParaRPr lang="en-US" altLang="ko-KR" sz="24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buClr>
                <a:schemeClr val="bg2"/>
              </a:buClr>
              <a:buFontTx/>
              <a:buNone/>
            </a:pPr>
            <a:endParaRPr lang="en-US" altLang="ko-KR" sz="24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buClr>
                <a:schemeClr val="bg2"/>
              </a:buClr>
              <a:buFontTx/>
              <a:buNone/>
            </a:pPr>
            <a:endParaRPr lang="en-US" altLang="ko-KR" sz="24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buClr>
                <a:schemeClr val="bg2"/>
              </a:buClr>
              <a:buFontTx/>
              <a:buNone/>
            </a:pPr>
            <a:endParaRPr lang="en-US" altLang="ko-KR" sz="24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buClr>
                <a:schemeClr val="bg2"/>
              </a:buClr>
              <a:buFontTx/>
              <a:buNone/>
            </a:pPr>
            <a:endParaRPr lang="en-US" altLang="ko-KR" sz="24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buClr>
                <a:schemeClr val="bg2"/>
              </a:buClr>
              <a:buFont typeface="Wingdings" panose="05000000000000000000" pitchFamily="2" charset="2"/>
              <a:buNone/>
            </a:pPr>
            <a:r>
              <a:rPr lang="en-US" altLang="ko-KR" sz="105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000" b="0" u="sng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비타민</a:t>
            </a:r>
            <a:r>
              <a:rPr lang="en-US" altLang="ko-KR" sz="2000" b="0" u="sng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 : </a:t>
            </a:r>
            <a:r>
              <a:rPr lang="ko-KR" altLang="en-US" sz="2000" b="0" u="sng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요오드 용액 </a:t>
            </a:r>
            <a:r>
              <a:rPr lang="en-US" altLang="ko-KR" sz="2000" b="0" u="sng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 1 : 1</a:t>
            </a:r>
            <a:r>
              <a:rPr lang="en-US" altLang="ko-KR" sz="20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반응을 한다</a:t>
            </a:r>
            <a:r>
              <a:rPr lang="en-US" altLang="ko-KR" sz="20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</p:txBody>
      </p:sp>
      <p:sp>
        <p:nvSpPr>
          <p:cNvPr id="13" name="Text Box 13">
            <a:extLst>
              <a:ext uri="{FF2B5EF4-FFF2-40B4-BE49-F238E27FC236}">
                <a16:creationId xmlns:a16="http://schemas.microsoft.com/office/drawing/2014/main" id="{E8BC5F4E-F663-D366-A369-391F4D047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5408" y="3454491"/>
            <a:ext cx="242887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spcBef>
                <a:spcPct val="50000"/>
              </a:spcBef>
            </a:pPr>
            <a:r>
              <a:rPr lang="en-US" altLang="ko-KR" sz="2200" dirty="0">
                <a:solidFill>
                  <a:srgbClr val="002060"/>
                </a:solidFill>
                <a:latin typeface="Times New Roman" panose="02020603050405020304" pitchFamily="18" charset="0"/>
              </a:rPr>
              <a:t>  M</a:t>
            </a:r>
            <a:r>
              <a:rPr lang="en-US" altLang="ko-KR" sz="2200" baseline="-25000" dirty="0">
                <a:solidFill>
                  <a:srgbClr val="002060"/>
                </a:solidFill>
                <a:latin typeface="Times New Roman" panose="02020603050405020304" pitchFamily="18" charset="0"/>
              </a:rPr>
              <a:t>C</a:t>
            </a:r>
            <a:r>
              <a:rPr lang="en-US" altLang="ko-KR" sz="2200" dirty="0">
                <a:solidFill>
                  <a:srgbClr val="002060"/>
                </a:solidFill>
                <a:latin typeface="Times New Roman" panose="02020603050405020304" pitchFamily="18" charset="0"/>
              </a:rPr>
              <a:t>V</a:t>
            </a:r>
            <a:r>
              <a:rPr lang="en-US" altLang="ko-KR" sz="2200" baseline="-25000" dirty="0">
                <a:solidFill>
                  <a:srgbClr val="002060"/>
                </a:solidFill>
                <a:latin typeface="Times New Roman" panose="02020603050405020304" pitchFamily="18" charset="0"/>
              </a:rPr>
              <a:t>C</a:t>
            </a:r>
            <a:r>
              <a:rPr lang="en-US" altLang="ko-KR" sz="2200" dirty="0">
                <a:solidFill>
                  <a:srgbClr val="002060"/>
                </a:solidFill>
                <a:latin typeface="Times New Roman" panose="02020603050405020304" pitchFamily="18" charset="0"/>
              </a:rPr>
              <a:t> = M</a:t>
            </a:r>
            <a:r>
              <a:rPr lang="en-US" altLang="ko-KR" sz="2200" baseline="-25000" dirty="0">
                <a:solidFill>
                  <a:srgbClr val="002060"/>
                </a:solidFill>
                <a:latin typeface="Times New Roman" panose="02020603050405020304" pitchFamily="18" charset="0"/>
              </a:rPr>
              <a:t>I</a:t>
            </a:r>
            <a:r>
              <a:rPr lang="en-US" altLang="ko-KR" sz="2200" dirty="0">
                <a:solidFill>
                  <a:srgbClr val="002060"/>
                </a:solidFill>
                <a:latin typeface="Times New Roman" panose="02020603050405020304" pitchFamily="18" charset="0"/>
              </a:rPr>
              <a:t>V</a:t>
            </a:r>
            <a:r>
              <a:rPr lang="en-US" altLang="ko-KR" sz="2200" baseline="-25000" dirty="0">
                <a:solidFill>
                  <a:srgbClr val="002060"/>
                </a:solidFill>
                <a:latin typeface="Times New Roman" panose="02020603050405020304" pitchFamily="18" charset="0"/>
              </a:rPr>
              <a:t>I</a:t>
            </a:r>
            <a:endParaRPr lang="en-US" altLang="ko-KR" sz="2200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Text Box 6">
            <a:extLst>
              <a:ext uri="{FF2B5EF4-FFF2-40B4-BE49-F238E27FC236}">
                <a16:creationId xmlns:a16="http://schemas.microsoft.com/office/drawing/2014/main" id="{B73F472B-8423-C5A1-204F-996D4B288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3683" y="3388096"/>
            <a:ext cx="2663825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spcBef>
                <a:spcPct val="50000"/>
              </a:spcBef>
            </a:pPr>
            <a:r>
              <a:rPr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</a:t>
            </a:r>
            <a:r>
              <a:rPr lang="en-US" altLang="ko-KR" sz="16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16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Ascorbic acid</a:t>
            </a:r>
            <a:r>
              <a:rPr lang="ko-KR" altLang="en-US" sz="16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농도</a:t>
            </a:r>
            <a:endParaRPr lang="en-US" altLang="ko-KR" sz="16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1" hangingPunct="1">
              <a:spcBef>
                <a:spcPct val="50000"/>
              </a:spcBef>
            </a:pPr>
            <a:r>
              <a:rPr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</a:t>
            </a:r>
            <a:r>
              <a:rPr lang="en-US" altLang="ko-KR" sz="16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16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Ascorbic acid</a:t>
            </a:r>
            <a:r>
              <a:rPr lang="ko-KR" altLang="en-US" sz="16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부피</a:t>
            </a:r>
            <a:endParaRPr lang="en-US" altLang="ko-KR" sz="16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1" hangingPunct="1">
              <a:spcBef>
                <a:spcPct val="50000"/>
              </a:spcBef>
            </a:pPr>
            <a:r>
              <a:rPr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</a:t>
            </a:r>
            <a:r>
              <a:rPr lang="en-US" altLang="ko-KR" sz="16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6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요오드 용액의 농도</a:t>
            </a:r>
            <a:endParaRPr lang="en-US" altLang="ko-KR" sz="16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1" hangingPunct="1">
              <a:spcBef>
                <a:spcPct val="50000"/>
              </a:spcBef>
            </a:pPr>
            <a:r>
              <a:rPr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</a:t>
            </a:r>
            <a:r>
              <a:rPr lang="en-US" altLang="ko-KR" sz="16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6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요오드 용액의 </a:t>
            </a:r>
            <a:r>
              <a:rPr lang="ko-KR" altLang="en-US" sz="16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적가량</a:t>
            </a:r>
            <a:endParaRPr lang="en-US" altLang="ko-KR" sz="1600" b="0" baseline="-25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1" hangingPunct="1">
              <a:spcBef>
                <a:spcPct val="50000"/>
              </a:spcBef>
            </a:pPr>
            <a:endParaRPr lang="en-US" altLang="ko-KR" sz="1600" b="0" baseline="-25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왼쪽 중괄호 23">
            <a:extLst>
              <a:ext uri="{FF2B5EF4-FFF2-40B4-BE49-F238E27FC236}">
                <a16:creationId xmlns:a16="http://schemas.microsoft.com/office/drawing/2014/main" id="{267105AD-6C31-0538-ABB2-E66FAF971086}"/>
              </a:ext>
            </a:extLst>
          </p:cNvPr>
          <p:cNvSpPr>
            <a:spLocks/>
          </p:cNvSpPr>
          <p:nvPr/>
        </p:nvSpPr>
        <p:spPr bwMode="auto">
          <a:xfrm>
            <a:off x="3570808" y="3530971"/>
            <a:ext cx="215900" cy="1152525"/>
          </a:xfrm>
          <a:prstGeom prst="leftBrace">
            <a:avLst>
              <a:gd name="adj1" fmla="val 8329"/>
              <a:gd name="adj2" fmla="val 50000"/>
            </a:avLst>
          </a:prstGeom>
          <a:noFill/>
          <a:ln w="1905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5400" b="1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endParaRPr lang="ko-KR" altLang="en-US"/>
          </a:p>
        </p:txBody>
      </p:sp>
      <p:grpSp>
        <p:nvGrpSpPr>
          <p:cNvPr id="16" name="그룹 13">
            <a:extLst>
              <a:ext uri="{FF2B5EF4-FFF2-40B4-BE49-F238E27FC236}">
                <a16:creationId xmlns:a16="http://schemas.microsoft.com/office/drawing/2014/main" id="{7DB4BD49-13B1-E279-112B-46241B49A2CB}"/>
              </a:ext>
            </a:extLst>
          </p:cNvPr>
          <p:cNvGrpSpPr>
            <a:grpSpLocks/>
          </p:cNvGrpSpPr>
          <p:nvPr/>
        </p:nvGrpSpPr>
        <p:grpSpPr bwMode="auto">
          <a:xfrm>
            <a:off x="1005408" y="3883116"/>
            <a:ext cx="2079625" cy="860425"/>
            <a:chOff x="1428728" y="4929198"/>
            <a:chExt cx="2079632" cy="860428"/>
          </a:xfrm>
        </p:grpSpPr>
        <p:sp>
          <p:nvSpPr>
            <p:cNvPr id="17" name="Text Box 6">
              <a:extLst>
                <a:ext uri="{FF2B5EF4-FFF2-40B4-BE49-F238E27FC236}">
                  <a16:creationId xmlns:a16="http://schemas.microsoft.com/office/drawing/2014/main" id="{0FA2F67D-1309-C528-FC20-545054BC32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8860" y="4929198"/>
              <a:ext cx="1079500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spcBef>
                  <a:spcPct val="50000"/>
                </a:spcBef>
              </a:pPr>
              <a:r>
                <a:rPr lang="en-US" altLang="ko-KR" sz="220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  <a:r>
                <a:rPr lang="en-US" altLang="ko-KR" sz="2200" baseline="-2500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altLang="ko-KR" sz="220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r>
                <a:rPr lang="en-US" altLang="ko-KR" sz="2200" baseline="-2500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18" name="Text Box 7">
              <a:extLst>
                <a:ext uri="{FF2B5EF4-FFF2-40B4-BE49-F238E27FC236}">
                  <a16:creationId xmlns:a16="http://schemas.microsoft.com/office/drawing/2014/main" id="{5DCCCF03-5280-D04B-6F16-8B790DE131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14612" y="5357826"/>
              <a:ext cx="576263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spcBef>
                  <a:spcPct val="50000"/>
                </a:spcBef>
              </a:pPr>
              <a:r>
                <a:rPr lang="en-US" altLang="ko-KR" sz="220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r>
                <a:rPr lang="en-US" altLang="ko-KR" sz="2200" baseline="-2500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</a:p>
          </p:txBody>
        </p:sp>
        <p:sp>
          <p:nvSpPr>
            <p:cNvPr id="19" name="Text Box 8">
              <a:extLst>
                <a:ext uri="{FF2B5EF4-FFF2-40B4-BE49-F238E27FC236}">
                  <a16:creationId xmlns:a16="http://schemas.microsoft.com/office/drawing/2014/main" id="{6A830D1D-03FD-808C-8430-E920400733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28728" y="5143512"/>
              <a:ext cx="1281112" cy="4270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5400" b="1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spcBef>
                  <a:spcPct val="50000"/>
                </a:spcBef>
              </a:pPr>
              <a:r>
                <a:rPr lang="en-US" altLang="ko-KR" sz="220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M</a:t>
              </a:r>
              <a:r>
                <a:rPr lang="en-US" altLang="ko-KR" sz="2200" baseline="-2500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ko-KR" sz="220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= </a:t>
              </a:r>
            </a:p>
          </p:txBody>
        </p:sp>
        <p:cxnSp>
          <p:nvCxnSpPr>
            <p:cNvPr id="20" name="직선 연결선 12">
              <a:extLst>
                <a:ext uri="{FF2B5EF4-FFF2-40B4-BE49-F238E27FC236}">
                  <a16:creationId xmlns:a16="http://schemas.microsoft.com/office/drawing/2014/main" id="{734BE460-1681-66CD-07EE-363C06B715DC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357422" y="5357826"/>
              <a:ext cx="1071570" cy="1588"/>
            </a:xfrm>
            <a:prstGeom prst="line">
              <a:avLst/>
            </a:prstGeom>
            <a:noFill/>
            <a:ln w="9525" algn="ctr">
              <a:solidFill>
                <a:srgbClr val="00206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30939905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FD97B-779D-0EE1-B133-3297ED9CAA1A}"/>
              </a:ext>
            </a:extLst>
          </p:cNvPr>
          <p:cNvSpPr txBox="1"/>
          <p:nvPr/>
        </p:nvSpPr>
        <p:spPr>
          <a:xfrm>
            <a:off x="323528" y="2166090"/>
            <a:ext cx="8036396" cy="15140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실험 후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뷰렛의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코크는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분리하여 깨끗이 세척한다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보안경을 반드시 착용하고 실험한다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적정은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번씩 반복한다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14813</TotalTime>
  <Words>954</Words>
  <Application>Microsoft Office PowerPoint</Application>
  <PresentationFormat>화면 슬라이드 쇼(4:3)</PresentationFormat>
  <Paragraphs>145</Paragraphs>
  <Slides>19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7" baseType="lpstr">
      <vt:lpstr>굴림</vt:lpstr>
      <vt:lpstr>나눔고딕</vt:lpstr>
      <vt:lpstr>Malgun Gothic</vt:lpstr>
      <vt:lpstr>Malgun Gothic</vt:lpstr>
      <vt:lpstr>Arial</vt:lpstr>
      <vt:lpstr>Times New Roman</vt:lpstr>
      <vt:lpstr>Wingdings</vt:lpstr>
      <vt:lpstr>기본 디자인</vt:lpstr>
      <vt:lpstr>산화-환원 적정: 비타민 C 분석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4. 실험 방법</vt:lpstr>
      <vt:lpstr>5. 실험 결과 계산</vt:lpstr>
      <vt:lpstr>5. 실험 결과 계산</vt:lpstr>
      <vt:lpstr>6.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이정민</cp:lastModifiedBy>
  <cp:revision>473</cp:revision>
  <cp:lastPrinted>2022-04-02T12:44:57Z</cp:lastPrinted>
  <dcterms:created xsi:type="dcterms:W3CDTF">2005-03-05T08:19:28Z</dcterms:created>
  <dcterms:modified xsi:type="dcterms:W3CDTF">2026-02-04T03:54:35Z</dcterms:modified>
</cp:coreProperties>
</file>