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351" r:id="rId3"/>
    <p:sldId id="352" r:id="rId4"/>
    <p:sldId id="392" r:id="rId5"/>
    <p:sldId id="393" r:id="rId6"/>
    <p:sldId id="394" r:id="rId7"/>
    <p:sldId id="395" r:id="rId8"/>
    <p:sldId id="353" r:id="rId9"/>
    <p:sldId id="373" r:id="rId10"/>
    <p:sldId id="396" r:id="rId11"/>
    <p:sldId id="360" r:id="rId12"/>
    <p:sldId id="397" r:id="rId13"/>
    <p:sldId id="362" r:id="rId14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CCCCFF"/>
    <a:srgbClr val="00A055"/>
    <a:srgbClr val="008000"/>
    <a:srgbClr val="660066"/>
    <a:srgbClr val="FFFF99"/>
    <a:srgbClr val="FF0000"/>
    <a:srgbClr val="FFFF00"/>
    <a:srgbClr val="00006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8/21/2025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11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11827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12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07916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312337" cy="724365"/>
            <a:chOff x="2483896" y="4856163"/>
            <a:chExt cx="3389301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292692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707886"/>
          </a:xfrm>
        </p:spPr>
        <p:txBody>
          <a:bodyPr/>
          <a:lstStyle/>
          <a:p>
            <a:pPr latinLnBrk="0"/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화합물의 조성 결정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4173B7-E53B-CDB0-D5DB-E861A99DA9C4}"/>
              </a:ext>
            </a:extLst>
          </p:cNvPr>
          <p:cNvSpPr txBox="1"/>
          <p:nvPr/>
        </p:nvSpPr>
        <p:spPr>
          <a:xfrm>
            <a:off x="323528" y="2166090"/>
            <a:ext cx="8036396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정량분석의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하나인 중량분석법을 이용하여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BaCl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·2H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속의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Ba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함량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(%)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결정한다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0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핵심개념</a:t>
            </a:r>
            <a:r>
              <a:rPr lang="ko-KR" altLang="en-US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20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침전법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휘발법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추출법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전해법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1820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200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물질을 구성하는 원자 또는 분자를 검출해 종류와 양을 결정하는 화학의 분야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200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정량분석 </a:t>
            </a:r>
            <a:r>
              <a:rPr kumimoji="0"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혼합물에 존재하는 화합물에 대해 양을 결정</a:t>
            </a:r>
            <a:endParaRPr kumimoji="0"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200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정성분석 </a:t>
            </a:r>
            <a:r>
              <a:rPr kumimoji="0"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화합물의 조성을 밝히거나 혼합물 중 특정 화합물을 확인</a:t>
            </a:r>
            <a:endParaRPr kumimoji="0"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분석화학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243936" cy="386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시료의 목적 성분을 다양한 방법으로 분리하여 조성이 일정한 화합물로 만든 후 무게를 측정해 시료 내 포함된 목적 성분의 함량을 구하는 방법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침전법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kumimoji="0"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침전 시약으로 목적 성분을 침전시켜 여과한 뒤 건조 또는 가열해 칭량</a:t>
            </a:r>
            <a:endParaRPr kumimoji="0"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휘발법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: 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목적 성분이 휘발성을 가지도록 변화할 수 있는 경우 휘발성을 이용해 </a:t>
            </a:r>
            <a:r>
              <a:rPr kumimoji="0"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시</a:t>
            </a:r>
            <a:r>
              <a:rPr kumimoji="0"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료로부터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성분을 분리해 칭량</a:t>
            </a:r>
            <a:endParaRPr kumimoji="0"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추출법 </a:t>
            </a:r>
            <a:r>
              <a:rPr kumimoji="0"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: 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목적 성분을 용매로 추출 및 용해하여 분리하고 용매를 증류시켜 제거한 뒤 남은 </a:t>
            </a:r>
            <a:r>
              <a:rPr kumimoji="0"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잔유물을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칭량</a:t>
            </a:r>
            <a:endParaRPr kumimoji="0"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전해법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: </a:t>
            </a:r>
            <a:r>
              <a:rPr kumimoji="0"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금속염류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수용액에 전극을 넣어 직류 전류를 흘린 후 전극에 석출되는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금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속을 칭량</a:t>
            </a:r>
            <a:endParaRPr kumimoji="0"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중량분석법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904932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가장 많이 사용되는 방법으로 교환 반응을 통해 침전 반응이 발생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반응물에 포함된 양이온과 음이온이 생성물에서는 서로 자리가 바뀌어 새로운 </a:t>
            </a:r>
            <a:r>
              <a:rPr kumimoji="0"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이온쌍이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형성</a:t>
            </a:r>
            <a:endParaRPr kumimoji="0"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서로 반대 전하를 가지는 </a:t>
            </a:r>
            <a:r>
              <a:rPr kumimoji="0"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이온쌍이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강하게 결합되어 불용성의 </a:t>
            </a:r>
            <a:r>
              <a:rPr kumimoji="0"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이온성</a:t>
            </a:r>
            <a:r>
              <a:rPr kumimoji="0"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교체 화합물 생성</a:t>
            </a:r>
            <a:endParaRPr kumimoji="0"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침전반응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509120"/>
            <a:ext cx="6820852" cy="342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596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침전반응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3281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200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교환 반응식 균형</a:t>
            </a:r>
            <a:endParaRPr lang="en-US" altLang="ko-KR" sz="20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514350" indent="-514350">
              <a:lnSpc>
                <a:spcPct val="200000"/>
              </a:lnSpc>
              <a:buClr>
                <a:schemeClr val="tx1"/>
              </a:buClr>
              <a:buFont typeface="굴림" panose="020B0600000101010101" pitchFamily="50" charset="-127"/>
              <a:buAutoNum type="arabicParenR"/>
            </a:pPr>
            <a:r>
              <a:rPr kumimoji="0" lang="ko-KR" altLang="en-US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존재하는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이온을 측정하기 위해 반응물의 화학 반응식 사용</a:t>
            </a:r>
            <a:endParaRPr lang="en-US" altLang="ko-KR" sz="20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14350" indent="-514350">
              <a:lnSpc>
                <a:spcPct val="200000"/>
              </a:lnSpc>
              <a:buClr>
                <a:schemeClr val="tx1"/>
              </a:buClr>
              <a:buFont typeface="굴림" panose="020B0600000101010101" pitchFamily="50" charset="-127"/>
              <a:buAutoNum type="arabicParenR"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반응물의 양이온과 음이온이 결합한 생성물의 화학 반응식</a:t>
            </a:r>
            <a:endParaRPr lang="en-US" altLang="ko-KR" sz="20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14350" indent="-514350">
              <a:lnSpc>
                <a:spcPct val="200000"/>
              </a:lnSpc>
              <a:buClr>
                <a:schemeClr val="tx1"/>
              </a:buClr>
              <a:buFont typeface="굴림" panose="020B0600000101010101" pitchFamily="50" charset="-127"/>
              <a:buAutoNum type="arabicParenR"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반응식의 균형을 맞춤</a:t>
            </a:r>
            <a:endParaRPr lang="en-US" altLang="ko-KR" sz="20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200000"/>
              </a:lnSpc>
              <a:spcBef>
                <a:spcPts val="600"/>
              </a:spcBef>
              <a:defRPr/>
            </a:pPr>
            <a:endParaRPr kumimoji="0"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586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실험반응식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내용 개체 틀 3"/>
          <p:cNvSpPr txBox="1">
            <a:spLocks/>
          </p:cNvSpPr>
          <p:nvPr/>
        </p:nvSpPr>
        <p:spPr>
          <a:xfrm>
            <a:off x="467544" y="2780928"/>
            <a:ext cx="7815263" cy="48006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609600" indent="-609600">
              <a:lnSpc>
                <a:spcPct val="150000"/>
              </a:lnSpc>
              <a:buFontTx/>
              <a:buNone/>
              <a:defRPr/>
            </a:pP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BaCl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·2H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 → BaCl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+ 2H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</a:p>
          <a:p>
            <a:pPr marL="609600" indent="-609600">
              <a:lnSpc>
                <a:spcPct val="150000"/>
              </a:lnSpc>
              <a:buFontTx/>
              <a:buNone/>
              <a:defRPr/>
            </a:pPr>
            <a:r>
              <a:rPr lang="en-US" altLang="ko-KR" sz="2000" b="0" kern="0" dirty="0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BaCl</a:t>
            </a:r>
            <a:r>
              <a:rPr lang="en-US" altLang="ko-KR" sz="2000" b="0" kern="0" baseline="-25000" dirty="0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2(</a:t>
            </a:r>
            <a:r>
              <a:rPr lang="en-US" altLang="ko-KR" sz="2000" b="0" kern="0" baseline="-25000" dirty="0" err="1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2000" b="0" kern="0" baseline="-25000" dirty="0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2000" b="0" kern="0" baseline="-25000" dirty="0" smtClean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0" kern="0" dirty="0" smtClean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H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2000" b="0" kern="0" baseline="-25000" dirty="0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0" kern="0" baseline="-25000" dirty="0" err="1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2000" b="0" kern="0" baseline="-25000" dirty="0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→ BaSO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2000" b="0" kern="0" baseline="-25000" dirty="0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(s)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+ 2HCl</a:t>
            </a:r>
            <a:r>
              <a:rPr lang="en-US" altLang="ko-KR" sz="2000" b="0" kern="0" baseline="-25000" dirty="0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0" kern="0" baseline="-25000" dirty="0" err="1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2000" b="0" kern="0" baseline="-25000" dirty="0" smtClean="0">
                <a:solidFill>
                  <a:srgbClr val="00030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0" kern="0" baseline="-250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endParaRPr lang="en-US" altLang="ko-KR" sz="2000" b="0" kern="12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endParaRPr lang="en-US" altLang="ko-KR" sz="2000" b="0" kern="12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</a:t>
            </a:r>
            <a:r>
              <a:rPr lang="ko-KR" altLang="en-US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질량 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BaSO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질량 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ⅹ </a:t>
            </a:r>
            <a:r>
              <a:rPr lang="en-US" altLang="ko-KR" sz="20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0.588401</a:t>
            </a:r>
            <a:endParaRPr lang="en-US" altLang="ko-KR" sz="2000" b="0" kern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endParaRPr lang="ko-KR" altLang="en-US" sz="2000" b="0" kern="12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547895"/>
              </p:ext>
            </p:extLst>
          </p:nvPr>
        </p:nvGraphicFramePr>
        <p:xfrm>
          <a:off x="395536" y="3851593"/>
          <a:ext cx="7786688" cy="838200"/>
        </p:xfrm>
        <a:graphic>
          <a:graphicData uri="http://schemas.openxmlformats.org/drawingml/2006/table">
            <a:tbl>
              <a:tblPr/>
              <a:tblGrid>
                <a:gridCol w="1598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37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46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605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84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BaSO</a:t>
                      </a:r>
                      <a:r>
                        <a:rPr kumimoji="1" lang="en-US" altLang="ko-KR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</a:t>
                      </a: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비율</a:t>
                      </a:r>
                      <a:endParaRPr kumimoji="1" lang="ko-KR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F4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endParaRPr kumimoji="1" lang="en-US" altLang="ko-K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</a:t>
                      </a:r>
                      <a:endParaRPr kumimoji="1" lang="en-US" altLang="ko-K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F4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</a:t>
                      </a: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원자량</a:t>
                      </a:r>
                      <a:endParaRPr kumimoji="1" lang="ko-KR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F4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endParaRPr kumimoji="1" lang="en-US" altLang="ko-K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</a:t>
                      </a:r>
                      <a:endParaRPr kumimoji="1" lang="en-US" altLang="ko-K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F4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137.327 g/mol</a:t>
                      </a:r>
                      <a:endParaRPr kumimoji="1" lang="en-US" altLang="ko-K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F4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=0.588401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F4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7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BaSO</a:t>
                      </a:r>
                      <a:r>
                        <a:rPr kumimoji="1" lang="en-US" altLang="ko-KR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화학식량</a:t>
                      </a:r>
                      <a:endParaRPr kumimoji="1" lang="ko-KR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F4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233.390 g/</a:t>
                      </a:r>
                      <a:r>
                        <a:rPr kumimoji="1" lang="en-US" altLang="ko-K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mol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F4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442391"/>
              </p:ext>
            </p:extLst>
          </p:nvPr>
        </p:nvGraphicFramePr>
        <p:xfrm>
          <a:off x="467544" y="5465865"/>
          <a:ext cx="6624736" cy="793750"/>
        </p:xfrm>
        <a:graphic>
          <a:graphicData uri="http://schemas.openxmlformats.org/drawingml/2006/table">
            <a:tbl>
              <a:tblPr/>
              <a:tblGrid>
                <a:gridCol w="2025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9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71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질량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757" marB="45757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ⅹ 100 = 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시료 중 </a:t>
                      </a: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질량 </a:t>
                      </a: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%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757" marB="45757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5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시료의 질량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757" marB="45757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9191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1F6F81-903A-B5A3-6C1F-31D4EF8AA53D}"/>
              </a:ext>
            </a:extLst>
          </p:cNvPr>
          <p:cNvSpPr txBox="1"/>
          <p:nvPr/>
        </p:nvSpPr>
        <p:spPr>
          <a:xfrm>
            <a:off x="432521" y="2708920"/>
            <a:ext cx="3456384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 ㎖ </a:t>
            </a:r>
            <a:r>
              <a:rPr lang="ko-KR" altLang="en-US" sz="20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</a:t>
            </a:r>
            <a:endParaRPr lang="en-US" altLang="ko-KR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20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 ㎖ </a:t>
            </a: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</a:t>
            </a:r>
            <a:endParaRPr lang="en-US" altLang="ko-KR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감압여과장치</a:t>
            </a:r>
            <a:endParaRPr lang="en-US" altLang="ko-KR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20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감압여과지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거름종이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20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시계접시</a:t>
            </a:r>
            <a:endParaRPr lang="en-US" altLang="ko-KR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20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유리막대</a:t>
            </a:r>
            <a:endParaRPr lang="en-US" altLang="ko-KR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핀셋</a:t>
            </a:r>
            <a:endParaRPr lang="en-US" altLang="ko-KR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20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비커집게</a:t>
            </a:r>
            <a:endParaRPr lang="en-US" altLang="ko-KR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Hot plate</a:t>
            </a: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AECDD-942D-9CE0-83D3-680F566DF5C6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E727DB2-C22E-BD05-CC20-8FC9DCAFF6C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B0CA3F-45E2-BC4B-D764-010D72A72717}"/>
              </a:ext>
            </a:extLst>
          </p:cNvPr>
          <p:cNvSpPr txBox="1"/>
          <p:nvPr/>
        </p:nvSpPr>
        <p:spPr>
          <a:xfrm>
            <a:off x="5606065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A8F177C9-7C63-94FC-A0CA-4526F5821D8B}"/>
              </a:ext>
            </a:extLst>
          </p:cNvPr>
          <p:cNvSpPr/>
          <p:nvPr/>
        </p:nvSpPr>
        <p:spPr>
          <a:xfrm>
            <a:off x="5534627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EDA828-D78E-74DB-7295-26FFA31282FB}"/>
              </a:ext>
            </a:extLst>
          </p:cNvPr>
          <p:cNvSpPr txBox="1"/>
          <p:nvPr/>
        </p:nvSpPr>
        <p:spPr>
          <a:xfrm>
            <a:off x="5570631" y="2708920"/>
            <a:ext cx="3456384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BaCl</a:t>
            </a:r>
            <a:r>
              <a:rPr lang="en-US" altLang="ko-KR" sz="2000" b="0" baseline="-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∙2H</a:t>
            </a:r>
            <a:r>
              <a:rPr lang="en-US" altLang="ko-KR" sz="2000" b="0" baseline="-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6M </a:t>
            </a:r>
            <a:r>
              <a:rPr lang="en-US" altLang="ko-KR" sz="20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HCl</a:t>
            </a:r>
            <a:endParaRPr lang="en-US" altLang="ko-KR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3M H</a:t>
            </a:r>
            <a:r>
              <a:rPr lang="en-US" altLang="ko-KR" sz="2000" b="0" baseline="-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2000" b="0" baseline="-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20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증류수</a:t>
            </a:r>
            <a:endParaRPr lang="en-US" altLang="ko-KR" sz="20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4581128"/>
            <a:ext cx="5271418" cy="1826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32520" y="2708920"/>
            <a:ext cx="8171928" cy="3499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 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 ㎖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비커의 무게를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0.01g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 측정하고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BaCl</a:t>
            </a:r>
            <a:r>
              <a:rPr lang="en-US" altLang="ko-KR" sz="18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∙2H</a:t>
            </a:r>
            <a:r>
              <a:rPr lang="en-US" altLang="ko-KR" sz="18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O(S)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약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2g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취하여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비커에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담고 다시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무게를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0.01g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 측정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300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Hot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plate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위에 시료가 담긴 비커를 올린 후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150℃(Hot plate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온도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분간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가열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비커가 뜨거우므로 손으로 만지지 않도록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주의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1300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가열한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시료를 상온까지 냉각시킨 후 시료가 담긴  비커의 질량을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측정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- 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BaCl</a:t>
            </a:r>
            <a:r>
              <a:rPr lang="en-US" altLang="ko-KR" sz="18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질량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130000"/>
              </a:lnSpc>
              <a:buClr>
                <a:schemeClr val="tx1"/>
              </a:buClr>
              <a:buFont typeface="+mj-lt"/>
              <a:buAutoNum type="arabicPeriod"/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시료에 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 ㎖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가량의 증류수를 넣어 시료를 녹인 후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6M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HCl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㎖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첨가하고 증류수를 더 넣어 용액의 양이 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150 ㎖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되도록 한 뒤 </a:t>
            </a:r>
            <a:r>
              <a:rPr lang="ko-KR" altLang="en-US" sz="18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유리막대로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저어 시료를 완전히 녹임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7300B5-617F-F449-197D-68323AB102FA}"/>
              </a:ext>
            </a:extLst>
          </p:cNvPr>
          <p:cNvSpPr txBox="1"/>
          <p:nvPr/>
        </p:nvSpPr>
        <p:spPr>
          <a:xfrm>
            <a:off x="467544" y="2204864"/>
            <a:ext cx="2416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화합물의 조성 결정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827550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32520" y="2708920"/>
            <a:ext cx="8171928" cy="20467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8400" indent="-608400">
              <a:lnSpc>
                <a:spcPct val="130000"/>
              </a:lnSpc>
              <a:spcBef>
                <a:spcPts val="432"/>
              </a:spcBef>
              <a:buClr>
                <a:schemeClr val="tx1"/>
              </a:buClr>
              <a:buFont typeface="+mj-lt"/>
              <a:buAutoNum type="arabicPeriod"/>
              <a:defRPr/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용액을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150℃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5~10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분간 가열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08400" indent="-608400">
              <a:lnSpc>
                <a:spcPct val="130000"/>
              </a:lnSpc>
              <a:spcBef>
                <a:spcPts val="432"/>
              </a:spcBef>
              <a:buClr>
                <a:schemeClr val="tx1"/>
              </a:buClr>
              <a:buFont typeface="+mj-lt"/>
              <a:buAutoNum type="arabicPeriod"/>
              <a:defRPr/>
            </a:pP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3M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aseline="-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1800" baseline="-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 ㎖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첨가하여 </a:t>
            </a:r>
            <a:r>
              <a:rPr lang="ko-KR" altLang="en-US" sz="18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시계접시로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비커를 덮고 </a:t>
            </a:r>
            <a:r>
              <a:rPr lang="en-US" altLang="ko-KR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분간 가열한 후 식힘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08400" indent="-608400">
              <a:lnSpc>
                <a:spcPct val="130000"/>
              </a:lnSpc>
              <a:spcBef>
                <a:spcPts val="432"/>
              </a:spcBef>
              <a:buClr>
                <a:schemeClr val="tx1"/>
              </a:buClr>
              <a:buFont typeface="+mj-lt"/>
              <a:buAutoNum type="arabicPeriod"/>
              <a:defRPr/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감압여과지의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무게를 측정하고 감압하여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걸러 냄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08400" indent="-608400">
              <a:lnSpc>
                <a:spcPct val="130000"/>
              </a:lnSpc>
              <a:spcBef>
                <a:spcPts val="432"/>
              </a:spcBef>
              <a:buClr>
                <a:schemeClr val="tx1"/>
              </a:buClr>
              <a:buFont typeface="+mj-lt"/>
              <a:buAutoNum type="arabicPeriod"/>
              <a:defRPr/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걸러낸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시료를 건조하여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0.01g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 무게 측정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7300B5-617F-F449-197D-68323AB102FA}"/>
              </a:ext>
            </a:extLst>
          </p:cNvPr>
          <p:cNvSpPr txBox="1"/>
          <p:nvPr/>
        </p:nvSpPr>
        <p:spPr>
          <a:xfrm>
            <a:off x="467544" y="2204864"/>
            <a:ext cx="2416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화합물의 조성 결정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368177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A0D148-6B10-AF55-6121-FA1195F11F33}"/>
              </a:ext>
            </a:extLst>
          </p:cNvPr>
          <p:cNvSpPr txBox="1"/>
          <p:nvPr/>
        </p:nvSpPr>
        <p:spPr>
          <a:xfrm>
            <a:off x="467544" y="2204864"/>
            <a:ext cx="31085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이론 및 실제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석출량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계산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EA04E74-D1BD-D030-F425-7D7DBEA1A4D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39552" y="2924944"/>
            <a:ext cx="32544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BaCl</a:t>
            </a:r>
            <a:r>
              <a:rPr lang="en-US" altLang="ko-KR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·2H</a:t>
            </a:r>
            <a:r>
              <a:rPr lang="en-US" altLang="ko-KR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 </a:t>
            </a:r>
            <a:r>
              <a:rPr lang="ko-KR" altLang="en-US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 </a:t>
            </a:r>
            <a:r>
              <a:rPr lang="en-US" altLang="ko-KR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</a:t>
            </a:r>
            <a:r>
              <a:rPr lang="ko-KR" altLang="en-US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조성</a:t>
            </a:r>
            <a:r>
              <a:rPr lang="en-US" altLang="ko-KR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(%) </a:t>
            </a:r>
            <a:r>
              <a:rPr lang="ko-KR" altLang="en-US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결정</a:t>
            </a:r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523" y="3583468"/>
            <a:ext cx="7247373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A0D148-6B10-AF55-6121-FA1195F11F33}"/>
              </a:ext>
            </a:extLst>
          </p:cNvPr>
          <p:cNvSpPr txBox="1"/>
          <p:nvPr/>
        </p:nvSpPr>
        <p:spPr>
          <a:xfrm>
            <a:off x="467544" y="2204864"/>
            <a:ext cx="31085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이론 및 실제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석출량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계산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EA04E74-D1BD-D030-F425-7D7DBEA1A4D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39552" y="2924944"/>
            <a:ext cx="22060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</a:t>
            </a:r>
            <a:r>
              <a:rPr lang="ko-KR" altLang="en-US" sz="20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질량 구하기</a:t>
            </a:r>
            <a:endParaRPr lang="ko-KR" altLang="en-US" sz="2000" dirty="0"/>
          </a:p>
        </p:txBody>
      </p:sp>
      <p:sp>
        <p:nvSpPr>
          <p:cNvPr id="10" name="직사각형 9"/>
          <p:cNvSpPr/>
          <p:nvPr/>
        </p:nvSpPr>
        <p:spPr>
          <a:xfrm>
            <a:off x="539552" y="3429000"/>
            <a:ext cx="47259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</a:t>
            </a:r>
            <a:r>
              <a:rPr lang="ko-KR" altLang="en-US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질량 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BaSO</a:t>
            </a:r>
            <a:r>
              <a:rPr lang="en-US" altLang="ko-KR" sz="20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질량 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ⅹ 0.588401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539552" y="4425993"/>
            <a:ext cx="25362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시료 중 </a:t>
            </a:r>
            <a:r>
              <a:rPr lang="en-US" altLang="ko-KR" sz="20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 </a:t>
            </a:r>
            <a:r>
              <a:rPr lang="ko-KR" altLang="en-US" sz="20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함량 </a:t>
            </a:r>
            <a:r>
              <a:rPr lang="en-US" altLang="ko-KR" sz="20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(%)</a:t>
            </a: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388598"/>
              </p:ext>
            </p:extLst>
          </p:nvPr>
        </p:nvGraphicFramePr>
        <p:xfrm>
          <a:off x="539552" y="5146073"/>
          <a:ext cx="6624736" cy="793750"/>
        </p:xfrm>
        <a:graphic>
          <a:graphicData uri="http://schemas.openxmlformats.org/drawingml/2006/table">
            <a:tbl>
              <a:tblPr/>
              <a:tblGrid>
                <a:gridCol w="1944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71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</a:t>
                      </a: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질량</a:t>
                      </a:r>
                    </a:p>
                  </a:txBody>
                  <a:tcPr marT="45757" marB="45757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ⅹ 100 = </a:t>
                      </a: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시료 중 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</a:t>
                      </a: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질량 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%</a:t>
                      </a:r>
                    </a:p>
                  </a:txBody>
                  <a:tcPr marT="45757" marB="45757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5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시료의 질량</a:t>
                      </a:r>
                    </a:p>
                  </a:txBody>
                  <a:tcPr marT="45757" marB="45757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3446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95536" y="2492896"/>
            <a:ext cx="8261376" cy="2802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  <a:defRPr/>
            </a:pP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(1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보안경을 반드시 착용하고 실험을 진행한다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  <a:spcBef>
                <a:spcPts val="1200"/>
              </a:spcBef>
              <a:defRPr/>
            </a:pP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뜨거운 비커는 절대 맨 손으로 만지지 말고 비커 집게를 이용하여 잡는다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  <a:spcBef>
                <a:spcPts val="1200"/>
              </a:spcBef>
              <a:defRPr/>
            </a:pP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en-US" altLang="ko-KR" sz="20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HCl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2000" b="0" kern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피부에 묻지 않도록 주의한다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  <a:spcBef>
                <a:spcPts val="1200"/>
              </a:spcBef>
              <a:defRPr/>
            </a:pP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거름종이의 최초 무게를 반드시 측정한다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14594</TotalTime>
  <Words>562</Words>
  <Application>Microsoft Office PowerPoint</Application>
  <PresentationFormat>화면 슬라이드 쇼(4:3)</PresentationFormat>
  <Paragraphs>102</Paragraphs>
  <Slides>13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4" baseType="lpstr">
      <vt:lpstr>Malgun Gothic Semilight</vt:lpstr>
      <vt:lpstr>굴림</vt:lpstr>
      <vt:lpstr>나눔고딕</vt:lpstr>
      <vt:lpstr>나눔고딕 Bold</vt:lpstr>
      <vt:lpstr>Malgun Gothic</vt:lpstr>
      <vt:lpstr>Malgun Gothic</vt:lpstr>
      <vt:lpstr>함초롬바탕</vt:lpstr>
      <vt:lpstr>Arial</vt:lpstr>
      <vt:lpstr>Calibri</vt:lpstr>
      <vt:lpstr>Times New Roman</vt:lpstr>
      <vt:lpstr>기본 디자인</vt:lpstr>
      <vt:lpstr>화합물의 조성 결정</vt:lpstr>
      <vt:lpstr>1. 실험목적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5. 실험 결과 계산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uou</cp:lastModifiedBy>
  <cp:revision>452</cp:revision>
  <cp:lastPrinted>2022-04-02T12:44:57Z</cp:lastPrinted>
  <dcterms:created xsi:type="dcterms:W3CDTF">2005-03-05T08:19:28Z</dcterms:created>
  <dcterms:modified xsi:type="dcterms:W3CDTF">2025-08-21T00:54:22Z</dcterms:modified>
</cp:coreProperties>
</file>