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7" r:id="rId2"/>
    <p:sldId id="351" r:id="rId3"/>
    <p:sldId id="352" r:id="rId4"/>
    <p:sldId id="392" r:id="rId5"/>
    <p:sldId id="383" r:id="rId6"/>
    <p:sldId id="376" r:id="rId7"/>
    <p:sldId id="394" r:id="rId8"/>
    <p:sldId id="377" r:id="rId9"/>
    <p:sldId id="395" r:id="rId10"/>
    <p:sldId id="382" r:id="rId11"/>
    <p:sldId id="353" r:id="rId12"/>
    <p:sldId id="373" r:id="rId13"/>
    <p:sldId id="391" r:id="rId14"/>
    <p:sldId id="360" r:id="rId15"/>
    <p:sldId id="362" r:id="rId16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CCCCFF"/>
    <a:srgbClr val="00A055"/>
    <a:srgbClr val="008000"/>
    <a:srgbClr val="660066"/>
    <a:srgbClr val="FFFF99"/>
    <a:srgbClr val="FF0000"/>
    <a:srgbClr val="FFFF00"/>
    <a:srgbClr val="00006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635"/>
  </p:normalViewPr>
  <p:slideViewPr>
    <p:cSldViewPr>
      <p:cViewPr varScale="1">
        <p:scale>
          <a:sx n="142" d="100"/>
          <a:sy n="142" d="100"/>
        </p:scale>
        <p:origin x="126" y="222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handoutMaster" Target="handoutMasters/handoutMaster1.xml" /><Relationship Id="rId3" Type="http://schemas.openxmlformats.org/officeDocument/2006/relationships/slide" Target="slides/slide2.xml" /><Relationship Id="rId21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notesMaster" Target="notesMasters/notesMaster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ableStyles" Target="tableStyles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8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444118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B3382-6176-3850-4D62-56618CB5F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D1E888F-EFD8-E380-CC91-ECAAFC0CA9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2DD3A9-ABFB-E5A4-DA50-2E35791D5D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B83429-A7E8-C731-7CD7-B7A004983E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9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71282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14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11827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3.png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312337" cy="724365"/>
            <a:chOff x="2483896" y="4856163"/>
            <a:chExt cx="3389301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292692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1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4.png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7.png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707886"/>
          </a:xfrm>
        </p:spPr>
        <p:txBody>
          <a:bodyPr/>
          <a:lstStyle/>
          <a:p>
            <a:pPr latinLnBrk="0"/>
            <a:r>
              <a:rPr lang="ko-KR" altLang="en-US" sz="4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전기 분해와 도금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4173B7-E53B-CDB0-D5DB-E861A99DA9C4}"/>
              </a:ext>
            </a:extLst>
          </p:cNvPr>
          <p:cNvSpPr txBox="1"/>
          <p:nvPr/>
        </p:nvSpPr>
        <p:spPr>
          <a:xfrm>
            <a:off x="323528" y="2166090"/>
            <a:ext cx="8036396" cy="1360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전기 에너지를 사용해서 일어나는 화학반응에 대해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알아보고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전극의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무게변화를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측정한다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핵심개념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산화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환원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전기분해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볼타전지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패러데이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법칙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825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전기와 화학반응 간의 관계를 연구하는 학문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산화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-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환원 반응에서 도선을 통하여 전자의 전달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전기화학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17">
            <a:extLst>
              <a:ext uri="{FF2B5EF4-FFF2-40B4-BE49-F238E27FC236}">
                <a16:creationId xmlns:a16="http://schemas.microsoft.com/office/drawing/2014/main" id="{4F20B18B-361B-931D-5CF3-4B672544BB1C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55993" y="4521012"/>
            <a:ext cx="4009819" cy="2034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18">
            <a:extLst>
              <a:ext uri="{FF2B5EF4-FFF2-40B4-BE49-F238E27FC236}">
                <a16:creationId xmlns:a16="http://schemas.microsoft.com/office/drawing/2014/main" id="{165297CC-AAE4-E6D8-1E79-6B27CC2E1A46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4088" y="5061428"/>
            <a:ext cx="2673213" cy="644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603976" cy="1671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 </a:t>
            </a:r>
            <a:r>
              <a:rPr lang="en-US" altLang="ko-KR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(oxidation)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전자를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잃는 것 또는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산화수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증가하는 것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환원 </a:t>
            </a:r>
            <a:r>
              <a:rPr lang="en-US" altLang="ko-KR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(reduction)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전자를 얻은 것 또는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산화수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감소하는 것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산화제 </a:t>
            </a:r>
            <a:r>
              <a:rPr lang="en-US" altLang="ko-KR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(oxidant)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다른 물질을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산화시키는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물질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자신은 전자를 얻으므로 환원</a:t>
            </a: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환원제 </a:t>
            </a:r>
            <a:r>
              <a:rPr lang="en-US" altLang="ko-KR" sz="18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(reductant)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다른 물질을 환원시키는 물질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자신은 전자를 잃으므로 산화</a:t>
            </a: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19191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환원 반응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106740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E5627-FF11-AD61-1AD1-F9AF181A4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BAB2FB-BE21-C010-A717-53E2E7416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EA165-21E2-9CE2-51ED-42A267C00698}"/>
              </a:ext>
            </a:extLst>
          </p:cNvPr>
          <p:cNvSpPr txBox="1"/>
          <p:nvPr/>
        </p:nvSpPr>
        <p:spPr>
          <a:xfrm>
            <a:off x="467544" y="2204864"/>
            <a:ext cx="32018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반쪽 반응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(half reaction)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64DD794-BF91-3EBC-A010-1C8E185B5B5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9D06A9-0445-7F4B-224D-C2E68F5247F6}"/>
              </a:ext>
            </a:extLst>
          </p:cNvPr>
          <p:cNvSpPr txBox="1"/>
          <p:nvPr/>
        </p:nvSpPr>
        <p:spPr>
          <a:xfrm>
            <a:off x="432521" y="2708920"/>
            <a:ext cx="8315944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산화와 환원을 따로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따로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나타낸 식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8BACCB34-73E4-4048-7D80-A124EEDB0B3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07704" y="4005064"/>
            <a:ext cx="5582409" cy="1346780"/>
            <a:chOff x="-2881" y="1293"/>
            <a:chExt cx="8004" cy="1931"/>
          </a:xfrm>
        </p:grpSpPr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880449FF-0AE2-9D06-B92C-901463CEF965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-2881" y="1293"/>
              <a:ext cx="8004" cy="1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8" name="Picture 5">
              <a:extLst>
                <a:ext uri="{FF2B5EF4-FFF2-40B4-BE49-F238E27FC236}">
                  <a16:creationId xmlns:a16="http://schemas.microsoft.com/office/drawing/2014/main" id="{F48CF33A-7C17-AF96-EF22-DD69740C86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881" y="1293"/>
              <a:ext cx="8011" cy="1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35611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4E00A-B98F-636D-DC2A-13E03DD44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C256D5-18C4-A56E-D4B9-275DA659B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AF08B8-7E95-66CE-1B1F-FD7EC0262324}"/>
              </a:ext>
            </a:extLst>
          </p:cNvPr>
          <p:cNvSpPr txBox="1"/>
          <p:nvPr/>
        </p:nvSpPr>
        <p:spPr>
          <a:xfrm>
            <a:off x="467544" y="2204864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볼타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전지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48F3E9B2-C5E7-F90C-43C3-59AA06E8F75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3881A6-30AE-AA8A-A802-B6B7A3B9981B}"/>
              </a:ext>
            </a:extLst>
          </p:cNvPr>
          <p:cNvSpPr txBox="1"/>
          <p:nvPr/>
        </p:nvSpPr>
        <p:spPr>
          <a:xfrm>
            <a:off x="432521" y="2708920"/>
            <a:ext cx="8315944" cy="3210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화학에너지를 전기에너지로 변환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endParaRPr lang="ko-KR" altLang="en-US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전극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(electrode) 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외부 회로를 연결하는 두 고체 금속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산화전극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(anode) 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산화 반응이 일어나는 전극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환원전극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(cathode) 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환원 반응이 일어나는 전극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염 다리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(salt bridge) 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다른 이온 또는 다른 물질과 반응하지 않는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NaNO</a:t>
            </a:r>
            <a:r>
              <a:rPr lang="en-US" altLang="ko-KR" sz="1800" b="0" baseline="-250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3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lang="en-US" altLang="ko-KR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aq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같은 전해질 용액을 채운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U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자 모양 유리관으로 만든다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전극에서 산화와 환원 반응이 일어나면 염다리에서 이온이 이동하여 전기적 중성을 유지시킨다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78549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70D61-CED2-C77F-E8FA-BE0822D8B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0B2501-8E19-CA29-616D-8E1FB414A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1E6472-B14F-2DCC-6897-9183D728AA47}"/>
              </a:ext>
            </a:extLst>
          </p:cNvPr>
          <p:cNvSpPr txBox="1"/>
          <p:nvPr/>
        </p:nvSpPr>
        <p:spPr>
          <a:xfrm>
            <a:off x="467544" y="2204864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볼타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전지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841F80D-9654-84F1-A4E1-870EFC45033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A904D2CA-05A2-7C1F-C96E-980DFECE05BC}"/>
              </a:ext>
            </a:extLst>
          </p:cNvPr>
          <p:cNvGrpSpPr/>
          <p:nvPr/>
        </p:nvGrpSpPr>
        <p:grpSpPr>
          <a:xfrm>
            <a:off x="1256951" y="2515243"/>
            <a:ext cx="6771433" cy="3938093"/>
            <a:chOff x="1459634" y="2587251"/>
            <a:chExt cx="6224731" cy="3620145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E35FC9C9-1202-301D-B1AE-207E9BE94E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7759" b="6711"/>
            <a:stretch/>
          </p:blipFill>
          <p:spPr>
            <a:xfrm>
              <a:off x="1459634" y="2870092"/>
              <a:ext cx="6224731" cy="3337304"/>
            </a:xfrm>
            <a:prstGeom prst="rect">
              <a:avLst/>
            </a:prstGeom>
          </p:spPr>
        </p:pic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D444D2AA-090E-F333-73B5-2C3E400D167A}"/>
                </a:ext>
              </a:extLst>
            </p:cNvPr>
            <p:cNvSpPr/>
            <p:nvPr/>
          </p:nvSpPr>
          <p:spPr>
            <a:xfrm>
              <a:off x="2062922" y="2587251"/>
              <a:ext cx="1803134" cy="28292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electron </a:t>
              </a:r>
              <a:r>
                <a:rPr lang="ko-KR" altLang="en-US" sz="1400" b="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이동 방향 </a:t>
              </a:r>
              <a:r>
                <a:rPr lang="en-US" altLang="ko-KR" sz="1400" b="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  <a:sym typeface="Wingdings" pitchFamily="2" charset="2"/>
                </a:rPr>
                <a:t></a:t>
              </a:r>
              <a:endParaRPr lang="ko-KR" altLang="en-US" sz="14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4788F15F-5FED-3EA9-FFDD-4375D1396144}"/>
                </a:ext>
              </a:extLst>
            </p:cNvPr>
            <p:cNvSpPr/>
            <p:nvPr/>
          </p:nvSpPr>
          <p:spPr>
            <a:xfrm>
              <a:off x="5055210" y="2587251"/>
              <a:ext cx="2021814" cy="28292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  <a:sym typeface="Wingdings" pitchFamily="2" charset="2"/>
                </a:rPr>
                <a:t> </a:t>
              </a:r>
              <a:r>
                <a:rPr lang="en-US" altLang="ko-KR" sz="1400" b="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electric current </a:t>
              </a:r>
              <a:r>
                <a:rPr lang="ko-KR" altLang="en-US" sz="1400" b="0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itchFamily="18" charset="0"/>
                </a:rPr>
                <a:t>이동 </a:t>
              </a:r>
            </a:p>
          </p:txBody>
        </p:sp>
        <p:sp>
          <p:nvSpPr>
            <p:cNvPr id="16" name="Rectangle 1">
              <a:extLst>
                <a:ext uri="{FF2B5EF4-FFF2-40B4-BE49-F238E27FC236}">
                  <a16:creationId xmlns:a16="http://schemas.microsoft.com/office/drawing/2014/main" id="{C64011E1-F163-07C7-9225-EA4485FB5110}"/>
                </a:ext>
              </a:extLst>
            </p:cNvPr>
            <p:cNvSpPr/>
            <p:nvPr/>
          </p:nvSpPr>
          <p:spPr>
            <a:xfrm>
              <a:off x="4531178" y="5775348"/>
              <a:ext cx="1944216" cy="2376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ko-KR" altLang="en-US" sz="1200" b="0" dirty="0">
                  <a:solidFill>
                    <a:srgbClr val="99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Malgun Gothic" charset="-127"/>
                </a:rPr>
                <a:t>환원에 의해 질량증가</a:t>
              </a:r>
              <a:endParaRPr lang="en-US" altLang="ko-KR" sz="1200" b="0" dirty="0">
                <a:solidFill>
                  <a:srgbClr val="99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" charset="-127"/>
              </a:endParaRPr>
            </a:p>
          </p:txBody>
        </p:sp>
        <p:sp>
          <p:nvSpPr>
            <p:cNvPr id="17" name="Rectangle 21">
              <a:extLst>
                <a:ext uri="{FF2B5EF4-FFF2-40B4-BE49-F238E27FC236}">
                  <a16:creationId xmlns:a16="http://schemas.microsoft.com/office/drawing/2014/main" id="{4F342D41-3C55-46C1-2EED-2A14B7341692}"/>
                </a:ext>
              </a:extLst>
            </p:cNvPr>
            <p:cNvSpPr/>
            <p:nvPr/>
          </p:nvSpPr>
          <p:spPr>
            <a:xfrm>
              <a:off x="2845822" y="5775348"/>
              <a:ext cx="1685356" cy="2376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ko-KR" altLang="en-US" sz="1200" b="0" dirty="0">
                  <a:solidFill>
                    <a:srgbClr val="99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Malgun Gothic" charset="-127"/>
                </a:rPr>
                <a:t>산화되어 질량감소 </a:t>
              </a:r>
              <a:endParaRPr lang="en-US" altLang="ko-KR" sz="1200" b="0" dirty="0">
                <a:solidFill>
                  <a:srgbClr val="99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7383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D16E0-459C-C146-A9F8-EB6494966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DFE23B-15A6-39FC-A60B-54C886B5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3CD034-8E24-2F88-DFB8-B8689DB5F7B7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전기분해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5FE6491-677F-7EAD-5CCB-93670B485B6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94A71-73C4-E345-AF0E-047C90598849}"/>
              </a:ext>
            </a:extLst>
          </p:cNvPr>
          <p:cNvSpPr txBox="1"/>
          <p:nvPr/>
        </p:nvSpPr>
        <p:spPr>
          <a:xfrm>
            <a:off x="432521" y="2708920"/>
            <a:ext cx="5291607" cy="25567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전해질의 수용액이나 용융액에 전극을 담그고 직류 전류를 통하면 두 전극에서 서로 다른 화학 변화를 일으켜 물질을 분리하는 것을 전기 분해라고 한다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  <a:b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</a:b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예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전기도금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염소 가스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알루미늄을 생산하는 공정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endParaRPr lang="ko-KR" altLang="en-US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EB48A73F-26DB-809D-9EB2-52101AE75E8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8064"/>
          <a:stretch/>
        </p:blipFill>
        <p:spPr>
          <a:xfrm>
            <a:off x="5796136" y="5733256"/>
            <a:ext cx="3024336" cy="433587"/>
          </a:xfrm>
          <a:prstGeom prst="rect">
            <a:avLst/>
          </a:prstGeom>
        </p:spPr>
      </p:pic>
      <p:grpSp>
        <p:nvGrpSpPr>
          <p:cNvPr id="7" name="Group 4">
            <a:extLst>
              <a:ext uri="{FF2B5EF4-FFF2-40B4-BE49-F238E27FC236}">
                <a16:creationId xmlns:a16="http://schemas.microsoft.com/office/drawing/2014/main" id="{DC76B150-E85C-09AD-7CFF-D9DA2FF8456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32110" y="5035286"/>
            <a:ext cx="5256584" cy="916424"/>
            <a:chOff x="-2030" y="1304"/>
            <a:chExt cx="9820" cy="1712"/>
          </a:xfrm>
        </p:grpSpPr>
        <p:sp>
          <p:nvSpPr>
            <p:cNvPr id="8" name="AutoShape 3">
              <a:extLst>
                <a:ext uri="{FF2B5EF4-FFF2-40B4-BE49-F238E27FC236}">
                  <a16:creationId xmlns:a16="http://schemas.microsoft.com/office/drawing/2014/main" id="{82653487-CDF9-26B6-1AD2-EF6EA93C88A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-2030" y="1304"/>
              <a:ext cx="9820" cy="1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2" name="Picture 5">
              <a:extLst>
                <a:ext uri="{FF2B5EF4-FFF2-40B4-BE49-F238E27FC236}">
                  <a16:creationId xmlns:a16="http://schemas.microsoft.com/office/drawing/2014/main" id="{1AECC1EE-A0D1-4562-B829-1F6EDFEEA9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030" y="1304"/>
              <a:ext cx="9828" cy="1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" name="그림 12" descr="텍스트이(가) 표시된 사진&#10;&#10;자동 생성된 설명">
            <a:extLst>
              <a:ext uri="{FF2B5EF4-FFF2-40B4-BE49-F238E27FC236}">
                <a16:creationId xmlns:a16="http://schemas.microsoft.com/office/drawing/2014/main" id="{43D71588-5002-91DD-5C34-80C0B77BF5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31556"/>
          <a:stretch/>
        </p:blipFill>
        <p:spPr>
          <a:xfrm>
            <a:off x="5796136" y="3068960"/>
            <a:ext cx="3024336" cy="248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348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A3F2F-A29C-C540-7B31-6918522E7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7204E5-7D15-C8E2-0F1A-F3B04E8B1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22978E-0780-2FDD-A9A7-B0A74B9A7C9E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전기분해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727ADF01-A2DC-0C1C-DA51-59DDED11249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381241-787E-E82E-2D3A-CF128F9C19ED}"/>
              </a:ext>
            </a:extLst>
          </p:cNvPr>
          <p:cNvSpPr txBox="1"/>
          <p:nvPr/>
        </p:nvSpPr>
        <p:spPr>
          <a:xfrm>
            <a:off x="432521" y="2708920"/>
            <a:ext cx="4427511" cy="26337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황산구리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황산용액에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(+)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극과 구리선을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(-)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극과 구리판을 연결시켰을 경우 자발적으로는 반응이 일어나지 않는다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여기에 두 전극에 만들어지는 전위차보다 더 큰 전위차를 가진 전류를 흘러주면 전기분해가 일어난다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endParaRPr lang="ko-KR" altLang="en-US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 descr="텍스트이(가) 표시된 사진&#10;&#10;자동 생성된 설명">
            <a:extLst>
              <a:ext uri="{FF2B5EF4-FFF2-40B4-BE49-F238E27FC236}">
                <a16:creationId xmlns:a16="http://schemas.microsoft.com/office/drawing/2014/main" id="{480C0FC1-B87F-862C-E549-FFB0CCF5F0F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214" r="6353" b="32273"/>
          <a:stretch/>
        </p:blipFill>
        <p:spPr>
          <a:xfrm>
            <a:off x="4965798" y="2530641"/>
            <a:ext cx="3854674" cy="3850687"/>
          </a:xfrm>
          <a:prstGeom prst="rect">
            <a:avLst/>
          </a:prstGeom>
        </p:spPr>
      </p:pic>
      <p:pic>
        <p:nvPicPr>
          <p:cNvPr id="10" name="그림 9" descr="텍스트이(가) 표시된 사진&#10;&#10;자동 생성된 설명">
            <a:extLst>
              <a:ext uri="{FF2B5EF4-FFF2-40B4-BE49-F238E27FC236}">
                <a16:creationId xmlns:a16="http://schemas.microsoft.com/office/drawing/2014/main" id="{D6427050-D799-5626-71B0-043AAB201C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723" t="37331" r="48235" b="55070"/>
          <a:stretch/>
        </p:blipFill>
        <p:spPr>
          <a:xfrm>
            <a:off x="6156176" y="4653136"/>
            <a:ext cx="576064" cy="432048"/>
          </a:xfrm>
          <a:prstGeom prst="rect">
            <a:avLst/>
          </a:prstGeom>
        </p:spPr>
      </p:pic>
      <p:pic>
        <p:nvPicPr>
          <p:cNvPr id="14" name="그림 13" descr="텍스트이(가) 표시된 사진&#10;&#10;자동 생성된 설명">
            <a:extLst>
              <a:ext uri="{FF2B5EF4-FFF2-40B4-BE49-F238E27FC236}">
                <a16:creationId xmlns:a16="http://schemas.microsoft.com/office/drawing/2014/main" id="{DC8E4952-EC07-6686-EF1F-6AFF61B3B1B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1033" t="51263" r="48001" b="42427"/>
          <a:stretch/>
        </p:blipFill>
        <p:spPr>
          <a:xfrm>
            <a:off x="6300192" y="5445224"/>
            <a:ext cx="504056" cy="358794"/>
          </a:xfrm>
          <a:prstGeom prst="rect">
            <a:avLst/>
          </a:prstGeom>
        </p:spPr>
      </p:pic>
      <p:pic>
        <p:nvPicPr>
          <p:cNvPr id="15" name="그림 14" descr="텍스트이(가) 표시된 사진&#10;&#10;자동 생성된 설명">
            <a:extLst>
              <a:ext uri="{FF2B5EF4-FFF2-40B4-BE49-F238E27FC236}">
                <a16:creationId xmlns:a16="http://schemas.microsoft.com/office/drawing/2014/main" id="{28585759-F1A4-9806-B4ED-838495DCE4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1033" t="52529" r="48415" b="42427"/>
          <a:stretch/>
        </p:blipFill>
        <p:spPr>
          <a:xfrm>
            <a:off x="6156176" y="5517232"/>
            <a:ext cx="288032" cy="286786"/>
          </a:xfrm>
          <a:prstGeom prst="rect">
            <a:avLst/>
          </a:prstGeom>
        </p:spPr>
      </p:pic>
      <p:pic>
        <p:nvPicPr>
          <p:cNvPr id="16" name="그림 15" descr="텍스트이(가) 표시된 사진&#10;&#10;자동 생성된 설명">
            <a:extLst>
              <a:ext uri="{FF2B5EF4-FFF2-40B4-BE49-F238E27FC236}">
                <a16:creationId xmlns:a16="http://schemas.microsoft.com/office/drawing/2014/main" id="{AC3D3A1E-2972-8B11-908A-248F2355C12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1033" t="51263" r="48001" b="42427"/>
          <a:stretch/>
        </p:blipFill>
        <p:spPr>
          <a:xfrm>
            <a:off x="6228184" y="5445224"/>
            <a:ext cx="504056" cy="358794"/>
          </a:xfrm>
          <a:prstGeom prst="rect">
            <a:avLst/>
          </a:prstGeom>
        </p:spPr>
      </p:pic>
      <p:pic>
        <p:nvPicPr>
          <p:cNvPr id="17" name="그림 16" descr="텍스트이(가) 표시된 사진&#10;&#10;자동 생성된 설명">
            <a:extLst>
              <a:ext uri="{FF2B5EF4-FFF2-40B4-BE49-F238E27FC236}">
                <a16:creationId xmlns:a16="http://schemas.microsoft.com/office/drawing/2014/main" id="{0901BE82-4C1E-942A-9904-2F9D53FFE3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809" t="37331" r="43943" b="42427"/>
          <a:stretch/>
        </p:blipFill>
        <p:spPr>
          <a:xfrm>
            <a:off x="6948264" y="4653136"/>
            <a:ext cx="576064" cy="1150882"/>
          </a:xfrm>
          <a:prstGeom prst="rect">
            <a:avLst/>
          </a:prstGeom>
        </p:spPr>
      </p:pic>
      <p:pic>
        <p:nvPicPr>
          <p:cNvPr id="18" name="그림 17" descr="텍스트이(가) 표시된 사진&#10;&#10;자동 생성된 설명">
            <a:extLst>
              <a:ext uri="{FF2B5EF4-FFF2-40B4-BE49-F238E27FC236}">
                <a16:creationId xmlns:a16="http://schemas.microsoft.com/office/drawing/2014/main" id="{925FE326-ADAF-47D9-CB08-E5C715D1A07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809" t="37331" r="43974" b="57603"/>
          <a:stretch/>
        </p:blipFill>
        <p:spPr>
          <a:xfrm>
            <a:off x="7034237" y="4653136"/>
            <a:ext cx="562099" cy="288032"/>
          </a:xfrm>
          <a:prstGeom prst="rect">
            <a:avLst/>
          </a:prstGeom>
        </p:spPr>
      </p:pic>
      <p:pic>
        <p:nvPicPr>
          <p:cNvPr id="19" name="그림 18" descr="텍스트이(가) 표시된 사진&#10;&#10;자동 생성된 설명">
            <a:extLst>
              <a:ext uri="{FF2B5EF4-FFF2-40B4-BE49-F238E27FC236}">
                <a16:creationId xmlns:a16="http://schemas.microsoft.com/office/drawing/2014/main" id="{AD499B5C-5412-B8AB-ECEB-9332094DAA3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809" t="52529" r="43943" b="42427"/>
          <a:stretch/>
        </p:blipFill>
        <p:spPr>
          <a:xfrm>
            <a:off x="7034237" y="5517232"/>
            <a:ext cx="576064" cy="286786"/>
          </a:xfrm>
          <a:prstGeom prst="rect">
            <a:avLst/>
          </a:prstGeom>
        </p:spPr>
      </p:pic>
      <p:pic>
        <p:nvPicPr>
          <p:cNvPr id="20" name="그림 19" descr="텍스트이(가) 표시된 사진&#10;&#10;자동 생성된 설명">
            <a:extLst>
              <a:ext uri="{FF2B5EF4-FFF2-40B4-BE49-F238E27FC236}">
                <a16:creationId xmlns:a16="http://schemas.microsoft.com/office/drawing/2014/main" id="{2E37D4C0-A1D4-0323-6982-E15C2426A95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427" t="58840" r="60403" b="32273"/>
          <a:stretch/>
        </p:blipFill>
        <p:spPr>
          <a:xfrm>
            <a:off x="6300192" y="5876026"/>
            <a:ext cx="576064" cy="505302"/>
          </a:xfrm>
          <a:prstGeom prst="rect">
            <a:avLst/>
          </a:prstGeom>
        </p:spPr>
      </p:pic>
      <p:pic>
        <p:nvPicPr>
          <p:cNvPr id="21" name="그림 20" descr="텍스트이(가) 표시된 사진&#10;&#10;자동 생성된 설명">
            <a:extLst>
              <a:ext uri="{FF2B5EF4-FFF2-40B4-BE49-F238E27FC236}">
                <a16:creationId xmlns:a16="http://schemas.microsoft.com/office/drawing/2014/main" id="{3DDEF856-ADF7-A423-9F2B-8FDA16DDC3A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6359" t="58840" r="19827" b="32273"/>
          <a:stretch/>
        </p:blipFill>
        <p:spPr>
          <a:xfrm>
            <a:off x="6876256" y="5876026"/>
            <a:ext cx="698966" cy="50530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4369411-7D95-6327-C0CC-46C77EF152A1}"/>
              </a:ext>
            </a:extLst>
          </p:cNvPr>
          <p:cNvSpPr txBox="1"/>
          <p:nvPr/>
        </p:nvSpPr>
        <p:spPr>
          <a:xfrm>
            <a:off x="6181634" y="4674622"/>
            <a:ext cx="7483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Cu</a:t>
            </a:r>
            <a:r>
              <a:rPr lang="ko-KR" altLang="en-US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lang="ko-KR" alt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6AEF492-F165-7A0E-DFB8-BB0F66E9E0EF}"/>
              </a:ext>
            </a:extLst>
          </p:cNvPr>
          <p:cNvSpPr txBox="1"/>
          <p:nvPr/>
        </p:nvSpPr>
        <p:spPr>
          <a:xfrm>
            <a:off x="6181634" y="5322071"/>
            <a:ext cx="7483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Cu</a:t>
            </a:r>
            <a:r>
              <a:rPr lang="en-US" altLang="ko-KR" b="0" baseline="300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2+</a:t>
            </a:r>
            <a:r>
              <a:rPr lang="ko-KR" altLang="en-US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DC05646-0DC7-C95B-B1FF-92405CB63B27}"/>
              </a:ext>
            </a:extLst>
          </p:cNvPr>
          <p:cNvSpPr txBox="1"/>
          <p:nvPr/>
        </p:nvSpPr>
        <p:spPr>
          <a:xfrm>
            <a:off x="6919905" y="4674622"/>
            <a:ext cx="7483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Cu</a:t>
            </a:r>
            <a:r>
              <a:rPr lang="en-US" altLang="ko-KR" b="0" baseline="3000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2+</a:t>
            </a:r>
            <a:endParaRPr lang="ko-KR" alt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64C918E-8D87-4249-AA3E-F57E1B8C9347}"/>
              </a:ext>
            </a:extLst>
          </p:cNvPr>
          <p:cNvSpPr txBox="1"/>
          <p:nvPr/>
        </p:nvSpPr>
        <p:spPr>
          <a:xfrm>
            <a:off x="6775943" y="5322071"/>
            <a:ext cx="7483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Cu</a:t>
            </a:r>
            <a:r>
              <a:rPr lang="ko-KR" altLang="en-US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lang="ko-KR" alt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DD728CE-7FE1-F890-6BB5-571F971EB51F}"/>
              </a:ext>
            </a:extLst>
          </p:cNvPr>
          <p:cNvSpPr txBox="1"/>
          <p:nvPr/>
        </p:nvSpPr>
        <p:spPr>
          <a:xfrm>
            <a:off x="6012160" y="5780003"/>
            <a:ext cx="187215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CuSO</a:t>
            </a:r>
            <a:r>
              <a:rPr lang="en-US" altLang="ko-KR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+ H</a:t>
            </a:r>
            <a:r>
              <a:rPr lang="en-US" altLang="ko-KR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SO</a:t>
            </a:r>
            <a:r>
              <a:rPr lang="en-US" altLang="ko-KR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endParaRPr lang="ko-KR" altLang="en-US" dirty="0"/>
          </a:p>
        </p:txBody>
      </p:sp>
      <p:sp>
        <p:nvSpPr>
          <p:cNvPr id="29" name="Rectangle 80">
            <a:extLst>
              <a:ext uri="{FF2B5EF4-FFF2-40B4-BE49-F238E27FC236}">
                <a16:creationId xmlns:a16="http://schemas.microsoft.com/office/drawing/2014/main" id="{AFBCE8AE-BEDB-6267-EAFA-AC84E4A7E24F}"/>
              </a:ext>
            </a:extLst>
          </p:cNvPr>
          <p:cNvSpPr txBox="1">
            <a:spLocks noChangeArrowheads="1"/>
          </p:cNvSpPr>
          <p:nvPr/>
        </p:nvSpPr>
        <p:spPr>
          <a:xfrm>
            <a:off x="929623" y="5023817"/>
            <a:ext cx="4283495" cy="1397028"/>
          </a:xfrm>
          <a:prstGeom prst="rect">
            <a:avLst/>
          </a:prstGeom>
          <a:noFill/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609600" indent="-609600" eaLnBrk="1" hangingPunct="1">
              <a:lnSpc>
                <a:spcPct val="150000"/>
              </a:lnSpc>
              <a:buClr>
                <a:srgbClr val="CC3399"/>
              </a:buClr>
              <a:buFontTx/>
              <a:buNone/>
            </a:pP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</a:t>
            </a:r>
            <a:r>
              <a:rPr lang="ko-KR" altLang="en-US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원전극 </a:t>
            </a:r>
            <a:r>
              <a:rPr lang="en-US" altLang="ko-KR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Cu</a:t>
            </a:r>
            <a:r>
              <a:rPr lang="en-US" altLang="ko-KR" sz="1600" b="1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 </a:t>
            </a:r>
            <a:r>
              <a:rPr lang="en-US" altLang="ko-KR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+ 2e</a:t>
            </a:r>
            <a:r>
              <a:rPr lang="en-US" altLang="ko-KR" sz="1600" b="1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→ Cu</a:t>
            </a:r>
            <a:br>
              <a:rPr lang="en-US" altLang="ko-KR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구리가 구리조각에 석출</a:t>
            </a:r>
          </a:p>
          <a:p>
            <a:pPr marL="609600" indent="-609600" eaLnBrk="1" hangingPunct="1">
              <a:lnSpc>
                <a:spcPct val="150000"/>
              </a:lnSpc>
              <a:buClr>
                <a:srgbClr val="CC3399"/>
              </a:buClr>
              <a:buFontTx/>
              <a:buNone/>
            </a:pPr>
            <a:r>
              <a:rPr lang="ko-KR" altLang="en-US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산화전극 </a:t>
            </a:r>
            <a:r>
              <a:rPr lang="en-US" altLang="ko-KR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Cu → 2e</a:t>
            </a:r>
            <a:r>
              <a:rPr lang="en-US" altLang="ko-KR" sz="1600" b="1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en-US" altLang="ko-KR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600" b="1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Cu</a:t>
            </a:r>
            <a:r>
              <a:rPr lang="en-US" altLang="ko-KR" sz="1600" b="1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2+</a:t>
            </a:r>
            <a:br>
              <a:rPr lang="en-US" altLang="ko-KR" sz="1600" b="1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6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구리가 전자를 잃고 이온이 됨 </a:t>
            </a:r>
            <a:endParaRPr lang="en-US" altLang="ko-KR" sz="1600" b="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7049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35C3-B81C-C160-931A-8710CA8C4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Box 10">
            <a:extLst>
              <a:ext uri="{FF2B5EF4-FFF2-40B4-BE49-F238E27FC236}">
                <a16:creationId xmlns:a16="http://schemas.microsoft.com/office/drawing/2014/main" id="{1DA682CC-FD2C-E401-02F5-C403CA5BD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1323" y="5451718"/>
            <a:ext cx="30684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전류</a:t>
            </a: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(A) </a:t>
            </a: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Symbol" panose="05050102010706020507" pitchFamily="18" charset="2"/>
              </a:rPr>
              <a:t> </a:t>
            </a:r>
            <a:r>
              <a:rPr lang="ko-KR" altLang="en-US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Symbol" panose="05050102010706020507" pitchFamily="18" charset="2"/>
              </a:rPr>
              <a:t>시간</a:t>
            </a: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Symbol" panose="05050102010706020507" pitchFamily="18" charset="2"/>
              </a:rPr>
              <a:t>(s)</a:t>
            </a: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Symbol" panose="05050102010706020507" pitchFamily="18" charset="2"/>
              </a:rPr>
              <a:t> </a:t>
            </a: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 </a:t>
            </a:r>
            <a:r>
              <a:rPr lang="ko-KR" altLang="en-US" sz="1800" b="0" dirty="0" err="1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당량</a:t>
            </a:r>
            <a:r>
              <a:rPr lang="ko-KR" altLang="en-US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2C63205-E106-0E7E-E95A-BF5145850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9D3355-3274-6E5A-AD39-605FF19A43EC}"/>
              </a:ext>
            </a:extLst>
          </p:cNvPr>
          <p:cNvSpPr txBox="1"/>
          <p:nvPr/>
        </p:nvSpPr>
        <p:spPr>
          <a:xfrm>
            <a:off x="467544" y="2204864"/>
            <a:ext cx="19030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패러데이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법칙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EAFF2C1-F876-8696-D36D-3658B5823C8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7F3889-AAC5-FBEE-11C3-45769800F0A5}"/>
              </a:ext>
            </a:extLst>
          </p:cNvPr>
          <p:cNvSpPr txBox="1"/>
          <p:nvPr/>
        </p:nvSpPr>
        <p:spPr>
          <a:xfrm>
            <a:off x="432521" y="2708920"/>
            <a:ext cx="8459959" cy="3326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구리 판에 석출되는 구리의 무게는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패러데이의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법칙에 의해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석출량은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전극을 통하여 흘려준 전기량에 비례한다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제 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1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같은 물질에 대하여 전기 분해로 전극에서 석출 또는 용해되는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물질의 양은 전기량에 비례한다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  <a:r>
              <a:rPr lang="en-US" altLang="ko-KR" sz="1800" b="0" dirty="0">
                <a:solidFill>
                  <a:srgbClr val="3333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[1F (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패러데이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물질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1g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당량을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석출하는데 필요한 전기량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(1F = 96,485 C/mol 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1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몰의 전기량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)]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제 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2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전기 분해에서 일정량의 전기량에 대하여 석출되는 물질의 양은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그 물질의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당량에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비례한다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[1 </a:t>
            </a:r>
            <a:r>
              <a:rPr lang="ko-KR" altLang="en-US" sz="1800" b="0" dirty="0" err="1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당량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1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몰로 석출할 수 있는 질량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]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endParaRPr lang="en-US" altLang="ko-KR" sz="10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3333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석출되는</a:t>
            </a:r>
            <a:r>
              <a:rPr lang="en-US" altLang="ko-KR" sz="1800" b="0" dirty="0">
                <a:solidFill>
                  <a:srgbClr val="3333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ko-KR" altLang="en-US" sz="1800" b="0" dirty="0">
                <a:solidFill>
                  <a:srgbClr val="3333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물질의 양 </a:t>
            </a:r>
            <a:r>
              <a:rPr lang="en-US" altLang="ko-KR" sz="1800" b="0" dirty="0">
                <a:solidFill>
                  <a:srgbClr val="3333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= </a:t>
            </a:r>
            <a:r>
              <a:rPr lang="ko-KR" altLang="en-US" sz="1800" b="0" dirty="0">
                <a:solidFill>
                  <a:srgbClr val="3333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</a:p>
        </p:txBody>
      </p:sp>
      <p:sp>
        <p:nvSpPr>
          <p:cNvPr id="17" name="Line 7">
            <a:extLst>
              <a:ext uri="{FF2B5EF4-FFF2-40B4-BE49-F238E27FC236}">
                <a16:creationId xmlns:a16="http://schemas.microsoft.com/office/drawing/2014/main" id="{C4C52A3F-7D7E-3C15-53AD-188967E2C840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5413" y="5839504"/>
            <a:ext cx="2464040" cy="0"/>
          </a:xfrm>
          <a:prstGeom prst="line">
            <a:avLst/>
          </a:prstGeom>
          <a:noFill/>
          <a:ln w="9525">
            <a:solidFill>
              <a:srgbClr val="3333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200" b="0" kern="0">
              <a:solidFill>
                <a:srgbClr val="3333FF"/>
              </a:solidFill>
              <a:latin typeface="맑은 고딕"/>
              <a:ea typeface="굴림" charset="-127"/>
            </a:endParaRPr>
          </a:p>
        </p:txBody>
      </p:sp>
      <p:sp>
        <p:nvSpPr>
          <p:cNvPr id="19" name="Text Box 6">
            <a:extLst>
              <a:ext uri="{FF2B5EF4-FFF2-40B4-BE49-F238E27FC236}">
                <a16:creationId xmlns:a16="http://schemas.microsoft.com/office/drawing/2014/main" id="{BDD6EADA-81AA-9CCC-8D06-6A5BADAB40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173" y="5451718"/>
            <a:ext cx="27879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통해준 전기량 </a:t>
            </a:r>
            <a:r>
              <a:rPr lang="ko-KR" altLang="en-US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Symbol" panose="05050102010706020507" pitchFamily="18" charset="2"/>
              </a:rPr>
              <a:t> </a:t>
            </a: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 </a:t>
            </a:r>
            <a:r>
              <a:rPr lang="ko-KR" altLang="en-US" sz="1800" b="0" dirty="0" err="1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당량</a:t>
            </a:r>
            <a:r>
              <a:rPr lang="ko-KR" altLang="en-US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20" name="Text Box 5">
            <a:extLst>
              <a:ext uri="{FF2B5EF4-FFF2-40B4-BE49-F238E27FC236}">
                <a16:creationId xmlns:a16="http://schemas.microsoft.com/office/drawing/2014/main" id="{20D06556-196B-6EED-3941-B5DD605AF1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840" y="5877272"/>
            <a:ext cx="25026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 </a:t>
            </a: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mol</a:t>
            </a:r>
            <a:r>
              <a:rPr lang="ko-KR" altLang="en-US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전기량  </a:t>
            </a:r>
          </a:p>
        </p:txBody>
      </p:sp>
      <p:sp>
        <p:nvSpPr>
          <p:cNvPr id="21" name="Text Box 8">
            <a:extLst>
              <a:ext uri="{FF2B5EF4-FFF2-40B4-BE49-F238E27FC236}">
                <a16:creationId xmlns:a16="http://schemas.microsoft.com/office/drawing/2014/main" id="{74A5C934-5476-6116-1062-2E8918229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7849" y="5643271"/>
            <a:ext cx="42832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</a:p>
        </p:txBody>
      </p:sp>
      <p:sp>
        <p:nvSpPr>
          <p:cNvPr id="22" name="Line 7">
            <a:extLst>
              <a:ext uri="{FF2B5EF4-FFF2-40B4-BE49-F238E27FC236}">
                <a16:creationId xmlns:a16="http://schemas.microsoft.com/office/drawing/2014/main" id="{21E25764-7E89-07B8-F2D2-A6E90D9680D8}"/>
              </a:ext>
            </a:extLst>
          </p:cNvPr>
          <p:cNvSpPr>
            <a:spLocks noChangeShapeType="1"/>
          </p:cNvSpPr>
          <p:nvPr/>
        </p:nvSpPr>
        <p:spPr bwMode="auto">
          <a:xfrm>
            <a:off x="5967563" y="5839504"/>
            <a:ext cx="2782250" cy="0"/>
          </a:xfrm>
          <a:prstGeom prst="line">
            <a:avLst/>
          </a:prstGeom>
          <a:noFill/>
          <a:ln w="9525">
            <a:solidFill>
              <a:srgbClr val="3333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200" b="0" kern="0">
              <a:solidFill>
                <a:srgbClr val="3333FF"/>
              </a:solidFill>
              <a:latin typeface="맑은 고딕"/>
              <a:ea typeface="굴림" charset="-127"/>
            </a:endParaRPr>
          </a:p>
        </p:txBody>
      </p:sp>
      <p:sp>
        <p:nvSpPr>
          <p:cNvPr id="24" name="Text Box 5">
            <a:extLst>
              <a:ext uri="{FF2B5EF4-FFF2-40B4-BE49-F238E27FC236}">
                <a16:creationId xmlns:a16="http://schemas.microsoft.com/office/drawing/2014/main" id="{8C3FE002-DFFC-E14F-1A9A-A8A865702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7946" y="5877272"/>
            <a:ext cx="15856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rgbClr val="000000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r>
              <a:rPr lang="en-US" altLang="ko-KR" sz="1800" b="0" dirty="0">
                <a:solidFill>
                  <a:srgbClr val="3333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96,485 C/mol</a:t>
            </a:r>
            <a:endParaRPr lang="ko-KR" altLang="en-US" sz="1800" b="0" dirty="0">
              <a:solidFill>
                <a:srgbClr val="3333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7531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677" y="5403838"/>
            <a:ext cx="2177568" cy="11967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815" y="2871485"/>
            <a:ext cx="1795565" cy="225288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637" y="3610318"/>
            <a:ext cx="1558507" cy="206905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51F6F81-903A-B5A3-6C1F-31D4EF8AA53D}"/>
              </a:ext>
            </a:extLst>
          </p:cNvPr>
          <p:cNvSpPr txBox="1"/>
          <p:nvPr/>
        </p:nvSpPr>
        <p:spPr>
          <a:xfrm>
            <a:off x="432521" y="2708920"/>
            <a:ext cx="3456384" cy="3787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구리 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나선 모양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구리 판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사포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고무마개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Multimeter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Power supply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핀셋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교반기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250 ㎖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AECDD-942D-9CE0-83D3-680F566DF5C6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E727DB2-C22E-BD05-CC20-8FC9DCAFF6C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B0CA3F-45E2-BC4B-D764-010D72A72717}"/>
              </a:ext>
            </a:extLst>
          </p:cNvPr>
          <p:cNvSpPr txBox="1"/>
          <p:nvPr/>
        </p:nvSpPr>
        <p:spPr>
          <a:xfrm>
            <a:off x="5606065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A8F177C9-7C63-94FC-A0CA-4526F5821D8B}"/>
              </a:ext>
            </a:extLst>
          </p:cNvPr>
          <p:cNvSpPr/>
          <p:nvPr/>
        </p:nvSpPr>
        <p:spPr>
          <a:xfrm>
            <a:off x="5534627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EDA828-D78E-74DB-7295-26FFA31282FB}"/>
              </a:ext>
            </a:extLst>
          </p:cNvPr>
          <p:cNvSpPr txBox="1"/>
          <p:nvPr/>
        </p:nvSpPr>
        <p:spPr>
          <a:xfrm>
            <a:off x="5570631" y="2708920"/>
            <a:ext cx="3456384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황산 구리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황산 용액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(CuSO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+ 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32520" y="2708920"/>
            <a:ext cx="8387952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250 ㎖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비커에 황산 구리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황산 용액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(20% CuSO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및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200 ㎖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채움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후드 안에서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구리판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표면의 이물질 제거를 위해 사포로 표면을 깨끗이 하고 증류수로 세척 후 오븐에서 건조한 다음 무게측정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구리선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(+)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구리판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(-)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용액에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 cm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 잠기도록 넣음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직류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(DC)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전원의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(-)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극은 구리판에 연결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(+)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극은 구리선에 연결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전압계를 병렬로 연결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전류계는 직렬로 연결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스위치를 켜서 전류를 흘려주면서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정확하게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 동안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반응을 진행시키면서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 간격으로 전류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구리판을 꺼내서 증류수로 세척하고 오븐에 건조 후 무게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7300B5-617F-F449-197D-68323AB102FA}"/>
              </a:ext>
            </a:extLst>
          </p:cNvPr>
          <p:cNvSpPr txBox="1"/>
          <p:nvPr/>
        </p:nvSpPr>
        <p:spPr>
          <a:xfrm>
            <a:off x="467544" y="2204864"/>
            <a:ext cx="2069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전기분해와 도금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827550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728932-384B-F3AF-7338-9E84EFBBFB6C}"/>
              </a:ext>
            </a:extLst>
          </p:cNvPr>
          <p:cNvSpPr txBox="1"/>
          <p:nvPr/>
        </p:nvSpPr>
        <p:spPr>
          <a:xfrm>
            <a:off x="467544" y="2204864"/>
            <a:ext cx="2069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전기분해와 도금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DE05C9D6-E1E8-B533-5D36-B45D39F69A9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7A13E31D-90B3-7FD5-9F0F-9CC515558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612151"/>
            <a:ext cx="7736738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74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1CEF75B-C027-6B4B-ED2B-512CC58DDF00}"/>
              </a:ext>
            </a:extLst>
          </p:cNvPr>
          <p:cNvSpPr txBox="1"/>
          <p:nvPr/>
        </p:nvSpPr>
        <p:spPr>
          <a:xfrm>
            <a:off x="432521" y="2708920"/>
            <a:ext cx="8243935" cy="3210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석출된 구리의 무게 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(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 분해 후 무게 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 분해 전 무게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시간에 따른 전류의 변화를 그래프로 그려서 흘려준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전기량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면적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계산한다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[x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축은 시간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(s), y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축은 전류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(A)]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en-US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전기량 </a:t>
            </a:r>
            <a:r>
              <a:rPr lang="en-US" altLang="ko-KR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x</a:t>
            </a:r>
            <a:r>
              <a:rPr lang="ko-KR" altLang="en-US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축 </a:t>
            </a:r>
            <a:r>
              <a:rPr lang="ko-KR" altLang="en-US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Symbol" panose="05050102010706020507" pitchFamily="18" charset="2"/>
              </a:rPr>
              <a:t></a:t>
            </a:r>
            <a:r>
              <a:rPr lang="ko-KR" altLang="en-US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r>
              <a:rPr lang="ko-KR" altLang="en-US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축 </a:t>
            </a:r>
            <a:r>
              <a:rPr lang="en-US" altLang="ko-KR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전류</a:t>
            </a:r>
            <a:r>
              <a:rPr lang="en-US" altLang="ko-KR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(A) </a:t>
            </a:r>
            <a:r>
              <a:rPr lang="en-US" altLang="ko-KR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Symbol" panose="05050102010706020507" pitchFamily="18" charset="2"/>
              </a:rPr>
              <a:t></a:t>
            </a:r>
            <a:r>
              <a:rPr lang="en-US" altLang="ko-KR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</a:t>
            </a:r>
            <a:r>
              <a:rPr lang="en-US" altLang="ko-KR" sz="1800" b="0" kern="0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endParaRPr lang="en-US" altLang="ko-KR" sz="1800" b="0" kern="0" dirty="0">
              <a:solidFill>
                <a:srgbClr val="0066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전기량으로 구리의 무게를 계산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이론양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이론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석출량과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실제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석출량을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비교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0232" y="3429000"/>
            <a:ext cx="1836944" cy="174461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5919735"/>
            <a:ext cx="6696744" cy="7947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A0D148-6B10-AF55-6121-FA1195F11F33}"/>
              </a:ext>
            </a:extLst>
          </p:cNvPr>
          <p:cNvSpPr txBox="1"/>
          <p:nvPr/>
        </p:nvSpPr>
        <p:spPr>
          <a:xfrm>
            <a:off x="467544" y="2204864"/>
            <a:ext cx="31085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이론 및 실제 </a:t>
            </a: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석출량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계산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EA04E74-D1BD-D030-F425-7D7DBEA1A4D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640960" cy="3899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기기를 사용할 때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multimeter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켜고 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power supply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켠다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끌 때는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power supply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끄고 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multimeter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끈다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구리선과 구리판은 실험 시 전극끼리 서로 부딪치지 않도록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multimeter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“Hold”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가 눌러져 있지 않는지 확인한다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(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눌러져 있을 땐 해제한다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.)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실험하는 동안 떠들거나 실험대를 두드리지 않는다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기기에 꼽는 전선과 집게를 혼동하지 않도록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구리판은 손으로 잡지 말고 핀셋으로 집는다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14528</TotalTime>
  <Words>749</Words>
  <Application>Microsoft Office PowerPoint</Application>
  <PresentationFormat>화면 슬라이드 쇼(4:3)</PresentationFormat>
  <Paragraphs>101</Paragraphs>
  <Slides>15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기본 디자인</vt:lpstr>
      <vt:lpstr>전기 분해와 도금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재민 윤</cp:lastModifiedBy>
  <cp:revision>445</cp:revision>
  <cp:lastPrinted>2022-04-02T12:44:57Z</cp:lastPrinted>
  <dcterms:created xsi:type="dcterms:W3CDTF">2005-03-05T08:19:28Z</dcterms:created>
  <dcterms:modified xsi:type="dcterms:W3CDTF">2026-02-04T01:42:43Z</dcterms:modified>
</cp:coreProperties>
</file>