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351" r:id="rId3"/>
    <p:sldId id="395" r:id="rId4"/>
    <p:sldId id="394" r:id="rId5"/>
    <p:sldId id="392" r:id="rId6"/>
    <p:sldId id="393" r:id="rId7"/>
    <p:sldId id="376" r:id="rId8"/>
    <p:sldId id="375" r:id="rId9"/>
    <p:sldId id="377" r:id="rId10"/>
    <p:sldId id="396" r:id="rId11"/>
    <p:sldId id="379" r:id="rId12"/>
    <p:sldId id="390" r:id="rId13"/>
    <p:sldId id="382" r:id="rId14"/>
    <p:sldId id="380" r:id="rId15"/>
    <p:sldId id="353" r:id="rId16"/>
    <p:sldId id="373" r:id="rId17"/>
    <p:sldId id="389" r:id="rId18"/>
    <p:sldId id="360" r:id="rId19"/>
    <p:sldId id="374" r:id="rId20"/>
    <p:sldId id="362" r:id="rId21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660066"/>
    <a:srgbClr val="008000"/>
    <a:srgbClr val="CCCCFF"/>
    <a:srgbClr val="00A055"/>
    <a:srgbClr val="FFFF99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6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9428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5642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/>
              <a:t>시계 반응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시계 반응을 이용해 반응 속도에 미치는 농도의 영향을 알아본다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반응 속도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 메커니즘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속도 결정 단계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시계 반응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9571" y="3661672"/>
            <a:ext cx="3955130" cy="241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531967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단위 시간당 반응물의 농도 감소 또는 생성물의 농도 증가 속도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218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rate)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494460" y="3166809"/>
            <a:ext cx="201106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Rate =      [M/s]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390484" y="3189107"/>
                <a:ext cx="343043" cy="4725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고딕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l-GR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고딕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0484" y="3189107"/>
                <a:ext cx="343043" cy="4725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직사각형 2"/>
          <p:cNvSpPr/>
          <p:nvPr/>
        </p:nvSpPr>
        <p:spPr>
          <a:xfrm>
            <a:off x="470356" y="5051837"/>
            <a:ext cx="4821716" cy="15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속도는 항상 양의 값으로 표현  </a:t>
            </a:r>
            <a:r>
              <a:rPr lang="el-GR" altLang="ko-KR" b="0" dirty="0">
                <a:solidFill>
                  <a:schemeClr val="tx1">
                    <a:lumMod val="85000"/>
                    <a:lumOff val="15000"/>
                  </a:schemeClr>
                </a:solidFill>
                <a:ea typeface="맑은 고딕" panose="020B0503020000020004" pitchFamily="50" charset="-127"/>
              </a:rPr>
              <a:t>Δ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[A]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b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음수이므로 </a:t>
            </a:r>
            <a:r>
              <a:rPr lang="ko-KR" altLang="en-US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소멸 속도에는 </a:t>
            </a:r>
            <a:r>
              <a:rPr lang="en-US" altLang="ko-KR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(-) </a:t>
            </a:r>
            <a:r>
              <a:rPr lang="ko-KR" altLang="en-US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부호</a:t>
            </a:r>
            <a:br>
              <a:rPr lang="en-US" altLang="ko-KR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B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화학량론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관계가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1:1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이기 때문에                           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A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평균 소멸 속도와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평균 생성 속도 동일</a:t>
            </a:r>
            <a:endParaRPr lang="en-US" altLang="ko-KR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39552" y="4322078"/>
            <a:ext cx="4752520" cy="585286"/>
            <a:chOff x="467544" y="4296845"/>
            <a:chExt cx="4102206" cy="505198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4296845"/>
              <a:ext cx="4102206" cy="505198"/>
            </a:xfrm>
            <a:prstGeom prst="rect">
              <a:avLst/>
            </a:prstGeom>
          </p:spPr>
        </p:pic>
        <p:cxnSp>
          <p:nvCxnSpPr>
            <p:cNvPr id="16" name="직선 연결선 15"/>
            <p:cNvCxnSpPr>
              <a:cxnSpLocks/>
            </p:cNvCxnSpPr>
            <p:nvPr/>
          </p:nvCxnSpPr>
          <p:spPr>
            <a:xfrm>
              <a:off x="1257382" y="4680954"/>
              <a:ext cx="432048" cy="0"/>
            </a:xfrm>
            <a:prstGeom prst="line">
              <a:avLst/>
            </a:prstGeom>
            <a:ln w="28575">
              <a:solidFill>
                <a:srgbClr val="FF4B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타원 16"/>
            <p:cNvSpPr/>
            <p:nvPr/>
          </p:nvSpPr>
          <p:spPr>
            <a:xfrm>
              <a:off x="3887944" y="4459444"/>
              <a:ext cx="180000" cy="180000"/>
            </a:xfrm>
            <a:prstGeom prst="ellipse">
              <a:avLst/>
            </a:prstGeom>
            <a:noFill/>
            <a:ln w="28575">
              <a:solidFill>
                <a:srgbClr val="FF4B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8C1E542-1FB6-5549-6EEA-DDEE7EA34224}"/>
              </a:ext>
            </a:extLst>
          </p:cNvPr>
          <p:cNvSpPr txBox="1"/>
          <p:nvPr/>
        </p:nvSpPr>
        <p:spPr>
          <a:xfrm>
            <a:off x="432521" y="3811804"/>
            <a:ext cx="8531967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가상의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 → B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로 진행되는 단일 반응</a:t>
            </a:r>
          </a:p>
        </p:txBody>
      </p:sp>
    </p:spTree>
    <p:extLst>
      <p:ext uri="{BB962C8B-B14F-4D97-AF65-F5344CB8AC3E}">
        <p14:creationId xmlns:p14="http://schemas.microsoft.com/office/powerpoint/2010/main" val="557259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711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속도에 영향을 주는 인자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32521" y="2708920"/>
            <a:ext cx="8568382" cy="3657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물리적 상태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더 빨리 충돌할수록 더 빨리 반응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1" indent="-646113">
              <a:lnSpc>
                <a:spcPct val="120000"/>
              </a:lnSpc>
            </a:pP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균일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(homogeneous)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반응물들이 모두 기체이거나 모두 액체</a:t>
            </a:r>
            <a:endParaRPr lang="en-US" altLang="ko-KR" b="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1" indent="-646113">
              <a:lnSpc>
                <a:spcPct val="120000"/>
              </a:lnSpc>
            </a:pP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불균일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(heterogeneous)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반응물이 서로 다른 상인 경우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반응물이 접촉하는 </a:t>
            </a:r>
            <a:b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부분에서 반응이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일어남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표면적 증가시 더 빠르게 반응함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농도가 증가할수록 반응 분자들이 충돌하는 횟수가 증가 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반응이 일어나는 온도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온도가 증가하면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에너지가 증가하고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 속도가 빨라지며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충돌 횟수가 많아지고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높은 에너지로 충돌함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촉매의 존재</a:t>
            </a: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반응에서 자신은 소비되지 않으며 활성화 에너지를 낮춰 반응 속도 증가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압력</a:t>
            </a: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기체의 압력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증가시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기체 분자의 농도가 증가하여 분자 간 충돌 횟수 증가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활성화 에너지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반응이 일어나기 위한 최소한의 에너지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                                        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활성화 에너지가 낮을수록 반응 속도가 커짐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8154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3" y="2204864"/>
            <a:ext cx="8460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 법칙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(rate law)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711479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속도와 농도 사이의 관계를 정량적으로 나타낸 식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                              </a:t>
            </a:r>
            <a:r>
              <a:rPr kumimoji="0" lang="ko-KR" altLang="en-US" sz="1800" b="0" dirty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속도가 반응물 농도에 어떻게 의존하는지</a:t>
            </a: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를 보여줌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endParaRPr kumimoji="0" lang="ko-KR" altLang="en-US" sz="18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559" y="4044546"/>
            <a:ext cx="2718612" cy="607989"/>
          </a:xfrm>
          <a:prstGeom prst="rect">
            <a:avLst/>
          </a:prstGeom>
        </p:spPr>
      </p:pic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917285" y="4689307"/>
            <a:ext cx="8112477" cy="122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[A], [B]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(M, </a:t>
            </a:r>
            <a:r>
              <a:rPr lang="en-US" altLang="ko-KR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mol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/L)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상수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(rate constant)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온도와 촉매 존재의 영향을 받음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m, n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차수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(reaction order)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법칙의 </a:t>
            </a:r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농도항</a:t>
            </a: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</a:t>
            </a: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반응 차수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(overall reaction order) 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각 반응물에 대한 차수들의 합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592097"/>
            <a:ext cx="2938067" cy="36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77325" y="3602820"/>
            <a:ext cx="17825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반응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89406" y="3605030"/>
            <a:ext cx="1958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대한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속도법칙은</a:t>
            </a:r>
            <a:endParaRPr lang="ko-KR" altLang="en-US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35696" y="6093296"/>
            <a:ext cx="4929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 결정 </a:t>
            </a:r>
            <a:r>
              <a:rPr lang="en-US" altLang="ko-KR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상수와 반응 차수 결정</a:t>
            </a:r>
          </a:p>
        </p:txBody>
      </p:sp>
    </p:spTree>
    <p:extLst>
      <p:ext uri="{BB962C8B-B14F-4D97-AF65-F5344CB8AC3E}">
        <p14:creationId xmlns:p14="http://schemas.microsoft.com/office/powerpoint/2010/main" val="3216694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2554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(rate law)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711479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차수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반응물 농도가 반응속도에 미치는 영향을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나타냄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영차 반응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(zero order reaction) 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전체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차수가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0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인 반응으로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A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의 반응 속도가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[A]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와 무관함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일차 반응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(first order reaction)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속도가 한 가지 반응물 농도의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1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제곱에만 의존하는 반응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이차 반응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(second order reaction) 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전체 반응 차수가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2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차인 반응들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579675"/>
            <a:ext cx="2331689" cy="635413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754047"/>
            <a:ext cx="2592288" cy="64807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5923633"/>
            <a:ext cx="2708871" cy="6731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03471" y="3618799"/>
            <a:ext cx="233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농도와 관계없이 일정한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속도로 반응 진행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03471" y="4785399"/>
            <a:ext cx="2107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농도를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배로 하면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 증가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03471" y="5981812"/>
            <a:ext cx="205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농도를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배로 하면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 증가</a:t>
            </a:r>
          </a:p>
        </p:txBody>
      </p:sp>
    </p:spTree>
    <p:extLst>
      <p:ext uri="{BB962C8B-B14F-4D97-AF65-F5344CB8AC3E}">
        <p14:creationId xmlns:p14="http://schemas.microsoft.com/office/powerpoint/2010/main" val="443230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381204-DA71-C223-B85D-E69A0E6A31AF}"/>
              </a:ext>
            </a:extLst>
          </p:cNvPr>
          <p:cNvSpPr txBox="1"/>
          <p:nvPr/>
        </p:nvSpPr>
        <p:spPr>
          <a:xfrm>
            <a:off x="432520" y="2708920"/>
            <a:ext cx="8531967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반응물에서 생성물로 전환되는 반응 단계의 순서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반응의 각 단계에서 결합의 파괴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 순서와 원자의 상대적 위치 변화를 자세하게 기술함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법칙은 균형 맞춘 화학 반응식의 계수로부터가 아니라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메커니즘으로부터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결정된다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7544" y="2204864"/>
            <a:ext cx="4633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메커니즘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mechanism)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09A90-1E4D-37B9-E2FF-8F2194228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A74338-183D-9D9A-227D-5CD787078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408D55-7310-4E91-1627-EE9672FFAB43}"/>
              </a:ext>
            </a:extLst>
          </p:cNvPr>
          <p:cNvSpPr txBox="1"/>
          <p:nvPr/>
        </p:nvSpPr>
        <p:spPr>
          <a:xfrm>
            <a:off x="432521" y="2708920"/>
            <a:ext cx="8459959" cy="3044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단일 단계 반응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(elementary reaction)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과정에서 각 단계에 해당하는 반응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반응은 하나 이상의 단일 단계 반응으로 이루어짐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                                 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</a:t>
            </a:r>
            <a:b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HCl 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 NaOH 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NaCl 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+ 2 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O 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(l)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400" b="0" kern="0" baseline="300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marR="0" lvl="0" indent="-180975" algn="l" defTabSz="914400" rtl="0" eaLnBrk="1" fontAlgn="base" latinLnBrk="1" hangingPunct="1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다단계 반응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반응이 여러 단계를 거쳐서 진행되는 반응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A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	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단계 반응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 + D 	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단계 반응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A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 + D 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전체 반응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endParaRPr lang="en-US" altLang="ko-KR" sz="1800" b="0" kern="0" baseline="30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7EC9F9-65D4-AB1D-F93F-484CC66BAFB3}"/>
              </a:ext>
            </a:extLst>
          </p:cNvPr>
          <p:cNvSpPr txBox="1"/>
          <p:nvPr/>
        </p:nvSpPr>
        <p:spPr>
          <a:xfrm>
            <a:off x="467544" y="2204864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메커니즘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mechanism)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2041A27-6C81-5E02-0B43-7AD697D7057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5F4360-5A79-8643-4117-E304A1BECC74}"/>
              </a:ext>
            </a:extLst>
          </p:cNvPr>
          <p:cNvSpPr txBox="1"/>
          <p:nvPr/>
        </p:nvSpPr>
        <p:spPr>
          <a:xfrm>
            <a:off x="4067944" y="4685532"/>
            <a:ext cx="4320480" cy="983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중간체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→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앞선 단일단계에서 생성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다음 단일 단계에서 소비되는 물질로 전체 반응식에서 나타나지 않음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0" kern="0" baseline="30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cxnSp>
        <p:nvCxnSpPr>
          <p:cNvPr id="7" name="직선 연결선 6"/>
          <p:cNvCxnSpPr/>
          <p:nvPr/>
        </p:nvCxnSpPr>
        <p:spPr bwMode="auto">
          <a:xfrm>
            <a:off x="899592" y="5328000"/>
            <a:ext cx="1368152" cy="0"/>
          </a:xfrm>
          <a:prstGeom prst="line">
            <a:avLst/>
          </a:prstGeom>
          <a:noFill/>
          <a:ln w="127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410509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3645024"/>
            <a:ext cx="5328592" cy="28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3C7D61-264D-7A13-1DA4-8363527D87D6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다단계 반응에서 각 반응 단계 중 가장 느린 단계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→ 속도 결정 단계는 전체 반응 속도의 속도 법칙을 결정함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</a:t>
            </a:r>
            <a:endParaRPr lang="ko-KR" altLang="en-US" sz="1800" b="0" kern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7607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다단계 메커니즘의 속도 결정 단계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rds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rate determining step)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7607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다단계 메커니즘의 속도 결정 단계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rds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rate determining step)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58796" y="5076951"/>
            <a:ext cx="6826408" cy="41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반응 속도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단계의 속도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속도 법칙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단계의 속도 법칙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864" y="5514238"/>
            <a:ext cx="2241778" cy="605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992" y="3567464"/>
            <a:ext cx="5949001" cy="137168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469832" y="3332283"/>
            <a:ext cx="2241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400" b="0" i="1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400" b="0" baseline="-2500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&gt;&gt; </a:t>
            </a:r>
            <a:r>
              <a:rPr lang="en-US" altLang="ko-KR" sz="1400" b="0" i="1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400" b="0" baseline="-2500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b="0" dirty="0">
              <a:solidFill>
                <a:srgbClr val="FF4B6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3C7D61-264D-7A13-1DA4-8363527D87D6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느린 초기 단계를 갖는 반응 메커니즘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300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22306-72D5-CCA0-F0C3-3ADB355912C6}"/>
              </a:ext>
            </a:extLst>
          </p:cNvPr>
          <p:cNvSpPr txBox="1"/>
          <p:nvPr/>
        </p:nvSpPr>
        <p:spPr>
          <a:xfrm>
            <a:off x="432521" y="2708920"/>
            <a:ext cx="8315944" cy="3980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단계가 포함된 다단계 반응에서 정해진 양의 반응물이 모두 반응 하고 난 후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용액의 색깔 변화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관찰하여 반응에 소요된 시간을 측정할 수   있는 반응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화학 반응 속도와 반응물 농도의 관계를 확인할 수 있는 반응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시계 반응은 마치 중화점을 찾는 반응처럼 반응 도중에 갑자기 색이 변해    그것이 마치 자명종처럼 보인다 해서 붙여진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이름임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3348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(chemical clock)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091252E-0738-E8E0-B72C-195587C20CBE}"/>
              </a:ext>
            </a:extLst>
          </p:cNvPr>
          <p:cNvGrpSpPr/>
          <p:nvPr/>
        </p:nvGrpSpPr>
        <p:grpSpPr>
          <a:xfrm>
            <a:off x="2699792" y="3645024"/>
            <a:ext cx="3149444" cy="1667304"/>
            <a:chOff x="3203848" y="3705912"/>
            <a:chExt cx="2448272" cy="129610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03848" y="3705913"/>
              <a:ext cx="899916" cy="1296105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3263" y="3705912"/>
              <a:ext cx="798857" cy="1296105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267137" y="4153725"/>
              <a:ext cx="504056" cy="454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/>
                <a:t>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8531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3429000"/>
            <a:ext cx="4612805" cy="18518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722306-72D5-CCA0-F0C3-3ADB355912C6}"/>
              </a:ext>
            </a:extLst>
          </p:cNvPr>
          <p:cNvSpPr txBox="1"/>
          <p:nvPr/>
        </p:nvSpPr>
        <p:spPr>
          <a:xfrm>
            <a:off x="432521" y="2708920"/>
            <a:ext cx="8315944" cy="348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첫 번째 단계에서 느린 속도로 생성된 중간물질이 두 번째 단계에서 빠른    속도로 소비되어야 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두 번째 반응물은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이어야 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  <a:r>
              <a:rPr lang="en-US" altLang="ko-KR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(limiting reactant)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반응에서 완전히 소비되는 반응물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몰수가 적은 반응물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은 생성물의 양을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결정 또는 제한 한다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외의 다른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반응물들을 과량 반응물이라고 한다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마지막 단계에서 한계 반응물이 모두 소비되면 첫 번째 단계에서 생성된 중간물질과 지시약이 반응해서 색을 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반응의 조건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906865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177794-CA9C-D71C-FA04-E6F1924F89A3}"/>
              </a:ext>
            </a:extLst>
          </p:cNvPr>
          <p:cNvSpPr txBox="1"/>
          <p:nvPr/>
        </p:nvSpPr>
        <p:spPr>
          <a:xfrm>
            <a:off x="432521" y="3854908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산화되어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되고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반응물인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소진되면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결합하여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존재하게 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D3355-3274-6E5A-AD39-605FF19A43EC}"/>
              </a:ext>
            </a:extLst>
          </p:cNvPr>
          <p:cNvSpPr txBox="1"/>
          <p:nvPr/>
        </p:nvSpPr>
        <p:spPr>
          <a:xfrm>
            <a:off x="467544" y="2204864"/>
            <a:ext cx="13901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EAFF2C1-F876-8696-D36D-3658B5823C8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48" y="2855613"/>
            <a:ext cx="75193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느린 반응</a:t>
            </a:r>
          </a:p>
        </p:txBody>
      </p:sp>
      <p:sp>
        <p:nvSpPr>
          <p:cNvPr id="14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48" y="3287661"/>
            <a:ext cx="75193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+ 2S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빠른 반응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539552" y="2790986"/>
            <a:ext cx="7519317" cy="936104"/>
          </a:xfrm>
          <a:prstGeom prst="rect">
            <a:avLst/>
          </a:prstGeom>
          <a:noFill/>
          <a:ln w="19050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CC272F-515E-39A7-7614-5CD4596A2B14}"/>
              </a:ext>
            </a:extLst>
          </p:cNvPr>
          <p:cNvSpPr txBox="1"/>
          <p:nvPr/>
        </p:nvSpPr>
        <p:spPr>
          <a:xfrm>
            <a:off x="432521" y="4989004"/>
            <a:ext cx="8315944" cy="1441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</a:t>
            </a:r>
            <a:r>
              <a:rPr lang="ko-KR" altLang="en-US" sz="1800" b="0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빠른 속도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환원시킴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모두 소모되면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환원되지 않고 남음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남은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녹말지시약과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결합하여 </a:t>
            </a:r>
            <a:r>
              <a:rPr lang="ko-KR" altLang="en-US" sz="1800" b="0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짙은 청색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나타냄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A8CD-F0E0-3453-310D-0F61C78A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7C2B70-C366-AAE0-C1CC-A539BE7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CDCEFF-7084-0770-E456-A92B615F65B3}"/>
              </a:ext>
            </a:extLst>
          </p:cNvPr>
          <p:cNvSpPr txBox="1"/>
          <p:nvPr/>
        </p:nvSpPr>
        <p:spPr>
          <a:xfrm>
            <a:off x="432521" y="2708920"/>
            <a:ext cx="853196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색상이 나타날 때까지 걸리는 시간은 용액에 넣어준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완전히   소모 될 때까지 걸리는 시간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농도를 일정하게 넣어주기 때문에 일정한 농도의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생성되는 시간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반응속도가 빠를수록 첫 단계 반응 속도가 빠름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C8BED-B675-994B-262D-F50909C62FAC}"/>
              </a:ext>
            </a:extLst>
          </p:cNvPr>
          <p:cNvSpPr txBox="1"/>
          <p:nvPr/>
        </p:nvSpPr>
        <p:spPr>
          <a:xfrm>
            <a:off x="467544" y="2204864"/>
            <a:ext cx="21595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반응의 시간</a:t>
            </a:r>
            <a:endParaRPr kumimoji="0" lang="en-US" altLang="ko-KR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658EABD-F5E2-31F1-F6B4-66A6130B46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4775666"/>
            <a:ext cx="7524328" cy="369332"/>
          </a:xfrm>
          <a:prstGeom prst="rect">
            <a:avLst/>
          </a:prstGeom>
          <a:noFill/>
          <a:ln w="1905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느린 반응</a:t>
            </a:r>
          </a:p>
        </p:txBody>
      </p:sp>
      <p:sp>
        <p:nvSpPr>
          <p:cNvPr id="13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5219295"/>
            <a:ext cx="7874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en-US" altLang="ko-KR" sz="1800" b="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</a:t>
            </a:r>
            <a:r>
              <a:rPr lang="en-US" altLang="ko-KR" sz="1800" b="0" baseline="-25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빠른 반응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0807" y="4421723"/>
            <a:ext cx="2340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800648" y="6055044"/>
            <a:ext cx="3398687" cy="4127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30000"/>
              </a:lnSpc>
              <a:buClr>
                <a:schemeClr val="tx2"/>
              </a:buClr>
              <a:buSzPct val="115000"/>
            </a:pPr>
            <a:r>
              <a:rPr lang="ko-KR" altLang="en-US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반응속도 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  v = k[I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aseline="-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aseline="-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8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4288" y="559903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</a:p>
        </p:txBody>
      </p:sp>
    </p:spTree>
    <p:extLst>
      <p:ext uri="{BB962C8B-B14F-4D97-AF65-F5344CB8AC3E}">
        <p14:creationId xmlns:p14="http://schemas.microsoft.com/office/powerpoint/2010/main" val="22396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초시계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3635896" y="2708920"/>
            <a:ext cx="3886881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0.2M KI 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0.2M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KCl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 M 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8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baseline="-2500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3671331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3599893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F5CB45-4F1A-A10D-95A7-5AEF6F37D0A2}"/>
              </a:ext>
            </a:extLst>
          </p:cNvPr>
          <p:cNvSpPr txBox="1"/>
          <p:nvPr/>
        </p:nvSpPr>
        <p:spPr>
          <a:xfrm>
            <a:off x="6310705" y="2713107"/>
            <a:ext cx="248376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 M 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0.025 </a:t>
            </a:r>
            <a:r>
              <a:rPr lang="en-US" altLang="ko-KR" sz="1800" b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 Na</a:t>
            </a:r>
            <a:r>
              <a:rPr lang="en-US" altLang="ko-KR" sz="1800" b="0" baseline="-2500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endParaRPr lang="en-US" altLang="ko-KR" sz="1800" b="0" baseline="-2500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녹말지시약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4293096"/>
            <a:ext cx="4615210" cy="187220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9314" y="4293097"/>
            <a:ext cx="244316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682E0-7587-C31B-6E99-5A6A69523FB5}"/>
              </a:ext>
            </a:extLst>
          </p:cNvPr>
          <p:cNvSpPr txBox="1"/>
          <p:nvPr/>
        </p:nvSpPr>
        <p:spPr>
          <a:xfrm>
            <a:off x="432520" y="2708920"/>
            <a:ext cx="8531968" cy="2364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사용하여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KI,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KCl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Na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취한 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 혼합물의 구성 참고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녹말 지시약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3~4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방울 넣음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마그네틱 바를 넣고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8,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B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취한 후 삼각 플라스크에 넣고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용액을 섞는 순간 시간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용액이 청색을 띠면 시간과 온도 기록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59642-57D4-65F0-57AD-C7FDB1595FD0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시계 반응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422F450-81B2-B207-F78F-E45BE3317FF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132" y="5085184"/>
            <a:ext cx="6696744" cy="131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4160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혼합물의 구성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aphicFrame>
        <p:nvGraphicFramePr>
          <p:cNvPr id="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29371"/>
              </p:ext>
            </p:extLst>
          </p:nvPr>
        </p:nvGraphicFramePr>
        <p:xfrm>
          <a:off x="899592" y="2780928"/>
          <a:ext cx="7344816" cy="3456384"/>
        </p:xfrm>
        <a:graphic>
          <a:graphicData uri="http://schemas.openxmlformats.org/drawingml/2006/table">
            <a:tbl>
              <a:tblPr/>
              <a:tblGrid>
                <a:gridCol w="855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4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94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472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반응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lang="ko-KR" altLang="en-US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삼각플라스크</a:t>
                      </a:r>
                      <a:endParaRPr kumimoji="0" lang="ko-K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lang="ko-KR" altLang="en-US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비커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0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kumimoji="0" lang="ko-K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346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</a:t>
                      </a:r>
                      <a:r>
                        <a:rPr kumimoji="0" lang="en-US" altLang="ko-KR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KCl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kumimoji="0" lang="ko-KR" altLang="en-US" sz="1800" b="0" i="0" u="none" strike="noStrike" cap="none" normalizeH="0" baseline="-250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0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kumimoji="0" lang="ko-KR" altLang="en-US" sz="1800" b="0" i="0" u="none" strike="noStrike" cap="none" normalizeH="0" baseline="-250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03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시계 반응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377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시간 및 속도 측정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반응혼합물의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몰농도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구하기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소모된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구하기                      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(s) 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소모된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(M)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÷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변색까지 걸린 시간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(t)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764" y="2479468"/>
            <a:ext cx="5398129" cy="125607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t="38220" r="8904"/>
          <a:stretch/>
        </p:blipFill>
        <p:spPr>
          <a:xfrm>
            <a:off x="3868190" y="4437112"/>
            <a:ext cx="5147626" cy="98441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438129"/>
            <a:ext cx="2525171" cy="139125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D36BF5E-5581-7158-6128-0DA937CD4FC6}"/>
              </a:ext>
            </a:extLst>
          </p:cNvPr>
          <p:cNvSpPr/>
          <p:nvPr/>
        </p:nvSpPr>
        <p:spPr bwMode="auto">
          <a:xfrm>
            <a:off x="8172400" y="5171575"/>
            <a:ext cx="720080" cy="24995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A02CF65D-2328-5E46-0D12-BEA39E4FF2B8}"/>
              </a:ext>
            </a:extLst>
          </p:cNvPr>
          <p:cNvGrpSpPr/>
          <p:nvPr/>
        </p:nvGrpSpPr>
        <p:grpSpPr>
          <a:xfrm>
            <a:off x="8149341" y="5157192"/>
            <a:ext cx="598552" cy="240777"/>
            <a:chOff x="8050851" y="5852575"/>
            <a:chExt cx="598552" cy="240777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CB5B9C6C-D57C-A2B8-841A-DEDEBDD6C2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50851" y="5912352"/>
              <a:ext cx="152421" cy="181000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599A9332-A893-5E08-C1D2-BC930A615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30323" y="5852575"/>
              <a:ext cx="419080" cy="2405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26F570-2E85-31E6-CF6F-98AB868258B4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시계 반응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1036C3C5-96C4-0AB9-3CE6-AD522D3A8FE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035D4B-72E6-3734-A6C0-BFDC27988B9A}"/>
              </a:ext>
            </a:extLst>
          </p:cNvPr>
          <p:cNvSpPr txBox="1"/>
          <p:nvPr/>
        </p:nvSpPr>
        <p:spPr>
          <a:xfrm>
            <a:off x="432110" y="2708920"/>
            <a:ext cx="8243935" cy="869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차수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(m, n)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속도 상수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(k)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결정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반응별로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구한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], [I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농도를 반응속도식에 대입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955" y="5205061"/>
            <a:ext cx="2912524" cy="136971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24" y="3746912"/>
            <a:ext cx="6333615" cy="134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3708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실험은 일정한 온도에서 해야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 실린더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A, B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구분해서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속도는 모두 일정하게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삼각플라스크가 혼동되지 않도록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초시계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사용법을 숙지한 후 실험하도록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색 변화 관찰 시에는 바닥에 흰 종이를 깔고 관찰한다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후 모든 용액은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폐수통에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버린다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15640</TotalTime>
  <Words>1438</Words>
  <Application>Microsoft Office PowerPoint</Application>
  <PresentationFormat>화면 슬라이드 쇼(4:3)</PresentationFormat>
  <Paragraphs>153</Paragraphs>
  <Slides>20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9" baseType="lpstr">
      <vt:lpstr>굴림</vt:lpstr>
      <vt:lpstr>나눔고딕</vt:lpstr>
      <vt:lpstr>Malgun Gothic</vt:lpstr>
      <vt:lpstr>Malgun Gothic</vt:lpstr>
      <vt:lpstr>맑은고딕</vt:lpstr>
      <vt:lpstr>Arial</vt:lpstr>
      <vt:lpstr>Cambria Math</vt:lpstr>
      <vt:lpstr>Wingdings</vt:lpstr>
      <vt:lpstr>기본 디자인</vt:lpstr>
      <vt:lpstr>시계 반응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user</cp:lastModifiedBy>
  <cp:revision>693</cp:revision>
  <cp:lastPrinted>2022-04-02T12:44:57Z</cp:lastPrinted>
  <dcterms:created xsi:type="dcterms:W3CDTF">2005-03-05T08:19:28Z</dcterms:created>
  <dcterms:modified xsi:type="dcterms:W3CDTF">2026-02-02T07:03:40Z</dcterms:modified>
</cp:coreProperties>
</file>