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7" r:id="rId2"/>
    <p:sldId id="351" r:id="rId3"/>
    <p:sldId id="352" r:id="rId4"/>
    <p:sldId id="374" r:id="rId5"/>
    <p:sldId id="375" r:id="rId6"/>
    <p:sldId id="376" r:id="rId7"/>
    <p:sldId id="378" r:id="rId8"/>
    <p:sldId id="377" r:id="rId9"/>
    <p:sldId id="353" r:id="rId10"/>
    <p:sldId id="373" r:id="rId11"/>
    <p:sldId id="379" r:id="rId12"/>
    <p:sldId id="362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C9C27-050E-4152-9E29-C1A5E8D30AA2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758311-5792-48E7-A3BD-B72E57F100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2136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74476" rtl="0" eaLnBrk="1" latinLnBrk="1" hangingPunct="1">
      <a:defRPr sz="1017" kern="1200">
        <a:solidFill>
          <a:schemeClr val="tx1"/>
        </a:solidFill>
        <a:latin typeface="+mn-lt"/>
        <a:ea typeface="+mn-ea"/>
        <a:cs typeface="+mn-cs"/>
      </a:defRPr>
    </a:lvl1pPr>
    <a:lvl2pPr marL="387239" algn="l" defTabSz="774476" rtl="0" eaLnBrk="1" latinLnBrk="1" hangingPunct="1">
      <a:defRPr sz="1017" kern="1200">
        <a:solidFill>
          <a:schemeClr val="tx1"/>
        </a:solidFill>
        <a:latin typeface="+mn-lt"/>
        <a:ea typeface="+mn-ea"/>
        <a:cs typeface="+mn-cs"/>
      </a:defRPr>
    </a:lvl2pPr>
    <a:lvl3pPr marL="774476" algn="l" defTabSz="774476" rtl="0" eaLnBrk="1" latinLnBrk="1" hangingPunct="1">
      <a:defRPr sz="1017" kern="1200">
        <a:solidFill>
          <a:schemeClr val="tx1"/>
        </a:solidFill>
        <a:latin typeface="+mn-lt"/>
        <a:ea typeface="+mn-ea"/>
        <a:cs typeface="+mn-cs"/>
      </a:defRPr>
    </a:lvl3pPr>
    <a:lvl4pPr marL="1161714" algn="l" defTabSz="774476" rtl="0" eaLnBrk="1" latinLnBrk="1" hangingPunct="1">
      <a:defRPr sz="1017" kern="1200">
        <a:solidFill>
          <a:schemeClr val="tx1"/>
        </a:solidFill>
        <a:latin typeface="+mn-lt"/>
        <a:ea typeface="+mn-ea"/>
        <a:cs typeface="+mn-cs"/>
      </a:defRPr>
    </a:lvl4pPr>
    <a:lvl5pPr marL="1548951" algn="l" defTabSz="774476" rtl="0" eaLnBrk="1" latinLnBrk="1" hangingPunct="1">
      <a:defRPr sz="1017" kern="1200">
        <a:solidFill>
          <a:schemeClr val="tx1"/>
        </a:solidFill>
        <a:latin typeface="+mn-lt"/>
        <a:ea typeface="+mn-ea"/>
        <a:cs typeface="+mn-cs"/>
      </a:defRPr>
    </a:lvl5pPr>
    <a:lvl6pPr marL="1936188" algn="l" defTabSz="774476" rtl="0" eaLnBrk="1" latinLnBrk="1" hangingPunct="1">
      <a:defRPr sz="1017" kern="1200">
        <a:solidFill>
          <a:schemeClr val="tx1"/>
        </a:solidFill>
        <a:latin typeface="+mn-lt"/>
        <a:ea typeface="+mn-ea"/>
        <a:cs typeface="+mn-cs"/>
      </a:defRPr>
    </a:lvl6pPr>
    <a:lvl7pPr marL="2323426" algn="l" defTabSz="774476" rtl="0" eaLnBrk="1" latinLnBrk="1" hangingPunct="1">
      <a:defRPr sz="1017" kern="1200">
        <a:solidFill>
          <a:schemeClr val="tx1"/>
        </a:solidFill>
        <a:latin typeface="+mn-lt"/>
        <a:ea typeface="+mn-ea"/>
        <a:cs typeface="+mn-cs"/>
      </a:defRPr>
    </a:lvl7pPr>
    <a:lvl8pPr marL="2710663" algn="l" defTabSz="774476" rtl="0" eaLnBrk="1" latinLnBrk="1" hangingPunct="1">
      <a:defRPr sz="1017" kern="1200">
        <a:solidFill>
          <a:schemeClr val="tx1"/>
        </a:solidFill>
        <a:latin typeface="+mn-lt"/>
        <a:ea typeface="+mn-ea"/>
        <a:cs typeface="+mn-cs"/>
      </a:defRPr>
    </a:lvl8pPr>
    <a:lvl9pPr marL="3097898" algn="l" defTabSz="774476" rtl="0" eaLnBrk="1" latinLnBrk="1" hangingPunct="1">
      <a:defRPr sz="101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0D18D-45A7-4CF2-A58C-AF2299FEF06B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7E447-DBE3-47D9-B078-057A80DA02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4089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0D18D-45A7-4CF2-A58C-AF2299FEF06B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7E447-DBE3-47D9-B078-057A80DA02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395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0D18D-45A7-4CF2-A58C-AF2299FEF06B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7E447-DBE3-47D9-B078-057A80DA02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5584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0D18D-45A7-4CF2-A58C-AF2299FEF06B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7E447-DBE3-47D9-B078-057A80DA02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5991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0D18D-45A7-4CF2-A58C-AF2299FEF06B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7E447-DBE3-47D9-B078-057A80DA02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1976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0D18D-45A7-4CF2-A58C-AF2299FEF06B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7E447-DBE3-47D9-B078-057A80DA02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059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0D18D-45A7-4CF2-A58C-AF2299FEF06B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7E447-DBE3-47D9-B078-057A80DA02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4539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0D18D-45A7-4CF2-A58C-AF2299FEF06B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7E447-DBE3-47D9-B078-057A80DA02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0223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0D18D-45A7-4CF2-A58C-AF2299FEF06B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7E447-DBE3-47D9-B078-057A80DA02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5278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0D18D-45A7-4CF2-A58C-AF2299FEF06B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7E447-DBE3-47D9-B078-057A80DA02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3232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0D18D-45A7-4CF2-A58C-AF2299FEF06B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7E447-DBE3-47D9-B078-057A80DA02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55820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312337" cy="724365"/>
            <a:chOff x="2483896" y="4856163"/>
            <a:chExt cx="3389301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292692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/>
              </a:r>
              <a:b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b="1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9175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1996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0D18D-45A7-4CF2-A58C-AF2299FEF06B}" type="datetimeFigureOut">
              <a:rPr lang="ko-KR" altLang="en-US" smtClean="0"/>
              <a:t>2025-08-21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E7E447-DBE3-47D9-B078-057A80DA02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897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84729"/>
            <a:ext cx="7920801" cy="646331"/>
          </a:xfrm>
        </p:spPr>
        <p:txBody>
          <a:bodyPr/>
          <a:lstStyle/>
          <a:p>
            <a:pPr latinLnBrk="0"/>
            <a:r>
              <a:rPr lang="ko-KR" altLang="en-US" sz="4000">
                <a:latin typeface="맑은 고딕" panose="020B0503020000020004" pitchFamily="50" charset="-127"/>
                <a:ea typeface="맑은 고딕" panose="020B0503020000020004" pitchFamily="50" charset="-127"/>
              </a:rPr>
              <a:t>비누 만들기</a:t>
            </a:r>
            <a:endParaRPr lang="ko-KR" altLang="en-US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4173B7-E53B-CDB0-D5DB-E861A99DA9C4}"/>
              </a:ext>
            </a:extLst>
          </p:cNvPr>
          <p:cNvSpPr txBox="1"/>
          <p:nvPr/>
        </p:nvSpPr>
        <p:spPr>
          <a:xfrm>
            <a:off x="401905" y="2309782"/>
            <a:ext cx="8036396" cy="1554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dirty="0">
                <a:latin typeface="+mn-ea"/>
              </a:rPr>
              <a:t>식물성 기름을 이용해서  비누를 만들어본다</a:t>
            </a:r>
            <a:r>
              <a:rPr lang="en-US" altLang="ko-KR" sz="2000" dirty="0" smtClean="0">
                <a:latin typeface="+mn-ea"/>
              </a:rPr>
              <a:t>.</a:t>
            </a:r>
            <a:endParaRPr lang="en-US" altLang="ko-KR" sz="2000" dirty="0">
              <a:latin typeface="+mn-ea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dirty="0">
                <a:latin typeface="+mn-ea"/>
              </a:rPr>
              <a:t>핵심개념 </a:t>
            </a:r>
            <a:r>
              <a:rPr lang="en-US" altLang="ko-KR" sz="2000" dirty="0">
                <a:latin typeface="+mn-ea"/>
              </a:rPr>
              <a:t>: </a:t>
            </a:r>
            <a:r>
              <a:rPr lang="ko-KR" altLang="en-US" sz="2000" dirty="0">
                <a:latin typeface="+mn-ea"/>
              </a:rPr>
              <a:t>계면활성제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비누화 반응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>
                <a:latin typeface="+mn-ea"/>
              </a:rPr>
              <a:t>비누화 값</a:t>
            </a:r>
            <a:r>
              <a:rPr lang="en-US" altLang="ko-KR" sz="2000" dirty="0">
                <a:latin typeface="+mn-ea"/>
              </a:rPr>
              <a:t>, </a:t>
            </a:r>
            <a:r>
              <a:rPr lang="ko-KR" altLang="en-US" sz="2000" dirty="0" err="1">
                <a:latin typeface="+mn-ea"/>
              </a:rPr>
              <a:t>염석</a:t>
            </a:r>
            <a:r>
              <a:rPr lang="ko-KR" altLang="en-US" sz="2000" dirty="0">
                <a:latin typeface="+mn-ea"/>
              </a:rPr>
              <a:t> 효과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endParaRPr lang="en-US" altLang="ko-KR" sz="2000" b="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0" y="2708920"/>
            <a:ext cx="8406679" cy="32855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>
                <a:solidFill>
                  <a:srgbClr val="000000"/>
                </a:solidFill>
                <a:latin typeface="+mn-ea"/>
              </a:rPr>
              <a:t>여러 개의 탄소 원자들이 사슬 모양으로 연결된 탄화수소는 무극성의 특성을 가지고 있어서 물에 잘 녹지 않기 때문에 </a:t>
            </a:r>
            <a:r>
              <a:rPr lang="ko-KR" altLang="en-US" dirty="0" smtClean="0">
                <a:solidFill>
                  <a:srgbClr val="000000"/>
                </a:solidFill>
                <a:latin typeface="+mn-ea"/>
              </a:rPr>
              <a:t>소수성</a:t>
            </a:r>
            <a:r>
              <a:rPr lang="en-US" altLang="ko-KR" dirty="0" smtClean="0">
                <a:solidFill>
                  <a:srgbClr val="000000"/>
                </a:solidFill>
                <a:latin typeface="+mn-ea"/>
              </a:rPr>
              <a:t>(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hydrophobic)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분자라고  함</a:t>
            </a:r>
            <a:endParaRPr lang="en-US" altLang="ko-KR" dirty="0">
              <a:solidFill>
                <a:srgbClr val="000000"/>
              </a:solidFill>
              <a:latin typeface="+mn-ea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>
                <a:solidFill>
                  <a:srgbClr val="000000"/>
                </a:solidFill>
                <a:latin typeface="+mn-ea"/>
              </a:rPr>
              <a:t>그러나 소수성의 탄화수소 끝에 결합된 </a:t>
            </a:r>
            <a:r>
              <a:rPr lang="ko-KR" altLang="en-US" dirty="0" err="1">
                <a:solidFill>
                  <a:srgbClr val="000000"/>
                </a:solidFill>
                <a:latin typeface="+mn-ea"/>
              </a:rPr>
              <a:t>카복실기는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 물 분자와 잘 섞이는 </a:t>
            </a:r>
            <a:r>
              <a:rPr lang="ko-KR" altLang="en-US" dirty="0" err="1">
                <a:solidFill>
                  <a:srgbClr val="000000"/>
                </a:solidFill>
                <a:latin typeface="+mn-ea"/>
              </a:rPr>
              <a:t>친수성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(hydrophilic)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을 나타냄</a:t>
            </a:r>
            <a:endParaRPr lang="en-US" altLang="ko-KR" dirty="0">
              <a:solidFill>
                <a:srgbClr val="000000"/>
              </a:solidFill>
              <a:latin typeface="+mn-ea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dirty="0">
              <a:solidFill>
                <a:srgbClr val="000000"/>
              </a:solidFill>
              <a:latin typeface="+mn-ea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dirty="0">
                <a:solidFill>
                  <a:srgbClr val="000000"/>
                </a:solidFill>
                <a:latin typeface="+mn-ea"/>
              </a:rPr>
              <a:t>이처럼 소수성과 </a:t>
            </a:r>
            <a:r>
              <a:rPr lang="ko-KR" altLang="en-US" dirty="0" err="1">
                <a:solidFill>
                  <a:srgbClr val="000000"/>
                </a:solidFill>
                <a:latin typeface="+mn-ea"/>
              </a:rPr>
              <a:t>친수성의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 특성을 가진 원자단을 모두 가지고 있는 분자를 이용하면 무극성으로 물에 잘 녹지 않는 기름과 같은 유기 물질을 물에 녹일 수 있음</a:t>
            </a:r>
            <a:endParaRPr kumimoji="0" lang="ko-KR" altLang="en-US" sz="1800" dirty="0">
              <a:solidFill>
                <a:srgbClr val="000000"/>
              </a:solidFill>
              <a:latin typeface="+mn-ea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계면활성제</a:t>
            </a:r>
            <a:endParaRPr kumimoji="0" lang="ko-KR" altLang="en-US" sz="2000" b="1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3D869E-AC31-4F34-4979-EFC88A01B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CF6C8B-604D-0C01-9C86-E3CE05A65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B52401-AF9C-D48B-117F-1930D71C4BCE}"/>
              </a:ext>
            </a:extLst>
          </p:cNvPr>
          <p:cNvSpPr txBox="1"/>
          <p:nvPr/>
        </p:nvSpPr>
        <p:spPr>
          <a:xfrm>
            <a:off x="432521" y="2708920"/>
            <a:ext cx="8315944" cy="25401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>
                <a:solidFill>
                  <a:srgbClr val="000000"/>
                </a:solidFill>
                <a:latin typeface="+mn-ea"/>
              </a:rPr>
              <a:t>소수성의 탄화수소 사슬이 무극성의 유기 분자 쪽을 향하면서 유기 분자를 둘러싸게 되면 분자의 </a:t>
            </a:r>
            <a:r>
              <a:rPr lang="ko-KR" altLang="en-US" dirty="0" err="1">
                <a:solidFill>
                  <a:srgbClr val="000000"/>
                </a:solidFill>
                <a:latin typeface="+mn-ea"/>
              </a:rPr>
              <a:t>친수성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 부분이 극성의 물 쪽에 노출되어서 전체적으로는 커다란 극성 분자처럼 보임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 (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이것은 </a:t>
            </a:r>
            <a:r>
              <a:rPr lang="ko-KR" altLang="en-US" dirty="0" err="1">
                <a:solidFill>
                  <a:srgbClr val="000000"/>
                </a:solidFill>
                <a:latin typeface="+mn-ea"/>
              </a:rPr>
              <a:t>에멀젼이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 되기 때문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) 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이런 특성을 가진 물질을 “계면활성제” 또는 유화제라고 함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  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endParaRPr lang="en-US" altLang="ko-KR" dirty="0">
              <a:solidFill>
                <a:srgbClr val="000000"/>
              </a:solidFill>
              <a:latin typeface="+mn-ea"/>
            </a:endParaRPr>
          </a:p>
          <a:p>
            <a:pPr marL="342900" indent="-342900" algn="just">
              <a:lnSpc>
                <a:spcPct val="150000"/>
              </a:lnSpc>
              <a:buClr>
                <a:schemeClr val="tx1"/>
              </a:buClr>
              <a:buFont typeface="Arial" pitchFamily="34" charset="0"/>
              <a:buChar char="•"/>
            </a:pPr>
            <a:r>
              <a:rPr lang="en-US" altLang="ko-KR" dirty="0">
                <a:solidFill>
                  <a:srgbClr val="000000"/>
                </a:solidFill>
                <a:latin typeface="+mn-ea"/>
              </a:rPr>
              <a:t>ex) 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비누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합성세제</a:t>
            </a:r>
            <a:endParaRPr lang="en-US" altLang="ko-KR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F17221-941F-2440-2565-E0C8B95B4142}"/>
              </a:ext>
            </a:extLst>
          </p:cNvPr>
          <p:cNvSpPr txBox="1"/>
          <p:nvPr/>
        </p:nvSpPr>
        <p:spPr>
          <a:xfrm>
            <a:off x="467544" y="2204864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계면활성제</a:t>
            </a:r>
            <a:endParaRPr kumimoji="0" lang="ko-KR" altLang="en-US" sz="2000" b="1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F61A07B-06E6-0300-5A05-9254A718AB7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1072822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409AB-448B-C778-637B-DFD1BB610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B699EA-7A29-26B2-674D-8707E27C4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6CF3BD-AC68-2824-F1B7-A13BCFD25E01}"/>
              </a:ext>
            </a:extLst>
          </p:cNvPr>
          <p:cNvSpPr txBox="1"/>
          <p:nvPr/>
        </p:nvSpPr>
        <p:spPr>
          <a:xfrm>
            <a:off x="432521" y="2708920"/>
            <a:ext cx="8315944" cy="1709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Clr>
                <a:schemeClr val="tx1"/>
              </a:buClr>
              <a:buFont typeface="Arial" pitchFamily="34" charset="0"/>
              <a:buChar char="•"/>
              <a:defRPr/>
            </a:pPr>
            <a:r>
              <a:rPr lang="ko-KR" altLang="en-US" spc="-100" dirty="0" err="1">
                <a:solidFill>
                  <a:srgbClr val="000000"/>
                </a:solidFill>
                <a:latin typeface="+mn-ea"/>
              </a:rPr>
              <a:t>비누란</a:t>
            </a:r>
            <a:r>
              <a:rPr lang="ko-KR" altLang="en-US" spc="-100" dirty="0">
                <a:solidFill>
                  <a:srgbClr val="000000"/>
                </a:solidFill>
                <a:latin typeface="+mn-ea"/>
              </a:rPr>
              <a:t> 동물성 지방</a:t>
            </a:r>
            <a:r>
              <a:rPr lang="en-US" altLang="ko-KR" spc="-100" dirty="0">
                <a:solidFill>
                  <a:srgbClr val="000000"/>
                </a:solidFill>
                <a:latin typeface="+mn-ea"/>
              </a:rPr>
              <a:t>(fat)</a:t>
            </a:r>
            <a:r>
              <a:rPr lang="ko-KR" altLang="en-US" spc="-100" dirty="0">
                <a:solidFill>
                  <a:srgbClr val="000000"/>
                </a:solidFill>
                <a:latin typeface="+mn-ea"/>
              </a:rPr>
              <a:t>이나 식물성 기름</a:t>
            </a:r>
            <a:r>
              <a:rPr lang="en-US" altLang="ko-KR" spc="-100" dirty="0">
                <a:solidFill>
                  <a:srgbClr val="000000"/>
                </a:solidFill>
                <a:latin typeface="+mn-ea"/>
              </a:rPr>
              <a:t>(oil)</a:t>
            </a:r>
            <a:r>
              <a:rPr lang="ko-KR" altLang="en-US" spc="-100" dirty="0">
                <a:solidFill>
                  <a:srgbClr val="000000"/>
                </a:solidFill>
                <a:latin typeface="+mn-ea"/>
              </a:rPr>
              <a:t>을 수산화 나트륨과 반응하여 생긴 지방산</a:t>
            </a:r>
            <a:r>
              <a:rPr lang="en-US" altLang="ko-KR" spc="-100" dirty="0">
                <a:solidFill>
                  <a:srgbClr val="000000"/>
                </a:solidFill>
                <a:latin typeface="+mn-ea"/>
              </a:rPr>
              <a:t>(fatty acid)</a:t>
            </a:r>
            <a:r>
              <a:rPr lang="ko-KR" altLang="en-US" spc="-100" dirty="0">
                <a:solidFill>
                  <a:srgbClr val="000000"/>
                </a:solidFill>
                <a:latin typeface="+mn-ea"/>
              </a:rPr>
              <a:t>의 알칼리 염을 말함</a:t>
            </a:r>
            <a:endParaRPr lang="en-US" altLang="ko-KR" dirty="0">
              <a:solidFill>
                <a:srgbClr val="000000"/>
              </a:solidFill>
              <a:latin typeface="+mn-ea"/>
            </a:endParaRPr>
          </a:p>
          <a:p>
            <a:pPr marL="342900" indent="-342900" algn="just">
              <a:lnSpc>
                <a:spcPct val="150000"/>
              </a:lnSpc>
              <a:buClr>
                <a:schemeClr val="tx1"/>
              </a:buClr>
              <a:buFont typeface="Arial" pitchFamily="34" charset="0"/>
              <a:buChar char="•"/>
              <a:defRPr/>
            </a:pPr>
            <a:r>
              <a:rPr lang="ko-KR" altLang="en-US" spc="-100" dirty="0">
                <a:solidFill>
                  <a:srgbClr val="000000"/>
                </a:solidFill>
                <a:latin typeface="+mn-ea"/>
              </a:rPr>
              <a:t>지방이나 기름은 글리세롤</a:t>
            </a:r>
            <a:r>
              <a:rPr lang="en-US" altLang="ko-KR" spc="-100" dirty="0">
                <a:solidFill>
                  <a:srgbClr val="000000"/>
                </a:solidFill>
                <a:latin typeface="+mn-ea"/>
              </a:rPr>
              <a:t>(glycerol)</a:t>
            </a:r>
            <a:r>
              <a:rPr lang="ko-KR" altLang="en-US" spc="-100" dirty="0">
                <a:solidFill>
                  <a:srgbClr val="000000"/>
                </a:solidFill>
                <a:latin typeface="+mn-ea"/>
              </a:rPr>
              <a:t>과 지방산</a:t>
            </a:r>
            <a:r>
              <a:rPr lang="en-US" altLang="ko-KR" spc="-100" dirty="0">
                <a:solidFill>
                  <a:srgbClr val="000000"/>
                </a:solidFill>
                <a:latin typeface="+mn-ea"/>
              </a:rPr>
              <a:t>(fatty acid)</a:t>
            </a:r>
            <a:r>
              <a:rPr lang="ko-KR" altLang="en-US" spc="-100" dirty="0">
                <a:solidFill>
                  <a:srgbClr val="000000"/>
                </a:solidFill>
                <a:latin typeface="+mn-ea"/>
              </a:rPr>
              <a:t>의 반응에서 생기는 </a:t>
            </a:r>
            <a:r>
              <a:rPr lang="ko-KR" altLang="en-US" spc="-100" dirty="0" err="1">
                <a:solidFill>
                  <a:srgbClr val="000000"/>
                </a:solidFill>
                <a:latin typeface="+mn-ea"/>
              </a:rPr>
              <a:t>트라이글리세라이드</a:t>
            </a:r>
            <a:r>
              <a:rPr lang="en-US" altLang="ko-KR" spc="-100" dirty="0">
                <a:solidFill>
                  <a:srgbClr val="000000"/>
                </a:solidFill>
                <a:latin typeface="+mn-ea"/>
              </a:rPr>
              <a:t>(triglyceride)</a:t>
            </a:r>
            <a:r>
              <a:rPr lang="ko-KR" altLang="en-US" spc="-100" dirty="0">
                <a:solidFill>
                  <a:srgbClr val="000000"/>
                </a:solidFill>
                <a:latin typeface="+mn-ea"/>
              </a:rPr>
              <a:t>종류의  에스터임</a:t>
            </a:r>
            <a:endParaRPr lang="en-US" altLang="ko-KR" spc="-1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220C6A-F645-25D0-D3C5-52C0254BF95D}"/>
              </a:ext>
            </a:extLst>
          </p:cNvPr>
          <p:cNvSpPr txBox="1"/>
          <p:nvPr/>
        </p:nvSpPr>
        <p:spPr>
          <a:xfrm>
            <a:off x="467544" y="2204864"/>
            <a:ext cx="1556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비누의 원리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2E5CD3BA-3EF8-6E68-8273-064E86C65B83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C5F2D7D3-6EA7-CBD5-74A3-6EB976E4EB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426" y="4521988"/>
            <a:ext cx="6454222" cy="184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7624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7170EB-CC46-381F-B845-3EC11F0F95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6A1746-F850-1B45-C955-F7267BB86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EB0151-A8B2-5792-CA34-93B184F36A41}"/>
              </a:ext>
            </a:extLst>
          </p:cNvPr>
          <p:cNvSpPr txBox="1"/>
          <p:nvPr/>
        </p:nvSpPr>
        <p:spPr>
          <a:xfrm>
            <a:off x="432521" y="2708920"/>
            <a:ext cx="8315944" cy="12852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>
                <a:solidFill>
                  <a:srgbClr val="000000"/>
                </a:solidFill>
                <a:latin typeface="+mn-ea"/>
              </a:rPr>
              <a:t>지방이나 기름을 강염기와 반응시키면 </a:t>
            </a:r>
            <a:r>
              <a:rPr lang="ko-KR" altLang="en-US" dirty="0" err="1">
                <a:solidFill>
                  <a:srgbClr val="000000"/>
                </a:solidFill>
                <a:latin typeface="+mn-ea"/>
              </a:rPr>
              <a:t>카복실기가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 떨어져 나오면서 지방산의 염과 함께 </a:t>
            </a:r>
            <a:r>
              <a:rPr lang="ko-KR" altLang="en-US" dirty="0" err="1">
                <a:solidFill>
                  <a:srgbClr val="000000"/>
                </a:solidFill>
                <a:latin typeface="+mn-ea"/>
              </a:rPr>
              <a:t>글리세롤이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 생성됨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이 때 만들어진 지방산의 염이 비누임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75294F-8675-7503-D3F8-681E679E6FE6}"/>
              </a:ext>
            </a:extLst>
          </p:cNvPr>
          <p:cNvSpPr txBox="1"/>
          <p:nvPr/>
        </p:nvSpPr>
        <p:spPr>
          <a:xfrm>
            <a:off x="467544" y="2204864"/>
            <a:ext cx="1556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비누의 원리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7EA73585-66F3-E94C-7E77-A578A178325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83AD4445-A758-F675-2F7E-48FD7562A0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6648" y="4098154"/>
            <a:ext cx="5570703" cy="188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816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789767-218E-B236-B2AE-9D3D9E0C7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3E8408-6FF2-4211-B6D9-AFF19D8EF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AF9D44-3068-4A8A-B227-81CEBC3D8CAF}"/>
              </a:ext>
            </a:extLst>
          </p:cNvPr>
          <p:cNvSpPr txBox="1"/>
          <p:nvPr/>
        </p:nvSpPr>
        <p:spPr>
          <a:xfrm>
            <a:off x="432521" y="2708920"/>
            <a:ext cx="8315944" cy="8697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>
                <a:solidFill>
                  <a:srgbClr val="000000"/>
                </a:solidFill>
                <a:latin typeface="+mn-ea"/>
              </a:rPr>
              <a:t>비누 분자에서 긴 사슬 모양의 </a:t>
            </a:r>
            <a:r>
              <a:rPr lang="ko-KR" altLang="en-US" dirty="0" err="1">
                <a:solidFill>
                  <a:srgbClr val="000000"/>
                </a:solidFill>
                <a:latin typeface="+mn-ea"/>
              </a:rPr>
              <a:t>알킬기가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 소수성을 나타내고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dirty="0" err="1">
                <a:solidFill>
                  <a:srgbClr val="000000"/>
                </a:solidFill>
                <a:latin typeface="+mn-ea"/>
              </a:rPr>
              <a:t>카복실기가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dirty="0" err="1">
                <a:solidFill>
                  <a:srgbClr val="000000"/>
                </a:solidFill>
                <a:latin typeface="+mn-ea"/>
              </a:rPr>
              <a:t>친수성을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 나타내기 때문에 계면활성제로 작용</a:t>
            </a:r>
            <a:endParaRPr lang="ko-KR" altLang="en-US" dirty="0">
              <a:latin typeface="+mn-e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0A0986-7C3D-E09B-7BBB-5C04DAE04FBA}"/>
              </a:ext>
            </a:extLst>
          </p:cNvPr>
          <p:cNvSpPr txBox="1"/>
          <p:nvPr/>
        </p:nvSpPr>
        <p:spPr>
          <a:xfrm>
            <a:off x="467544" y="2204864"/>
            <a:ext cx="1556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비누의 원리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9C3497F4-8CD7-2A4C-9245-2D720699A09E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89B7ECA-935F-DF6B-36B0-772C99DFAD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796" y="3928735"/>
            <a:ext cx="8057393" cy="200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101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9C755-796A-948C-DFC7-23BF7AF3AB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7F4B47-6E6A-2E62-FFFD-FD41344B5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964D81-2771-4BF5-3B1D-5462E02D6B29}"/>
              </a:ext>
            </a:extLst>
          </p:cNvPr>
          <p:cNvSpPr txBox="1"/>
          <p:nvPr/>
        </p:nvSpPr>
        <p:spPr>
          <a:xfrm>
            <a:off x="432521" y="2708920"/>
            <a:ext cx="8315944" cy="4626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>
                <a:solidFill>
                  <a:srgbClr val="000000"/>
                </a:solidFill>
                <a:latin typeface="+mn-ea"/>
              </a:rPr>
              <a:t>지방 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1g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을 비누화 시키는데 필요한 수산화 나트륨의 양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0064D7-34C3-37D3-D377-0FDA6F19B45D}"/>
              </a:ext>
            </a:extLst>
          </p:cNvPr>
          <p:cNvSpPr txBox="1"/>
          <p:nvPr/>
        </p:nvSpPr>
        <p:spPr>
          <a:xfrm>
            <a:off x="467544" y="2204864"/>
            <a:ext cx="4019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비누화 값</a:t>
            </a:r>
            <a:r>
              <a:rPr lang="en-US" altLang="ko-KR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(saponification value) </a:t>
            </a:r>
            <a:endParaRPr kumimoji="0" lang="ko-KR" altLang="en-US" sz="2000" b="1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F67724CA-7A89-FE29-1834-EE6B850DE85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E46641A-1F01-9062-E5B7-683822427101}"/>
              </a:ext>
            </a:extLst>
          </p:cNvPr>
          <p:cNvSpPr txBox="1"/>
          <p:nvPr/>
        </p:nvSpPr>
        <p:spPr>
          <a:xfrm>
            <a:off x="466973" y="3883664"/>
            <a:ext cx="36006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000" b="1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염석효과</a:t>
            </a:r>
            <a:r>
              <a:rPr lang="ko-KR" altLang="en-US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lang="en-US" altLang="ko-KR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(salting-out effect)</a:t>
            </a:r>
            <a:endParaRPr kumimoji="0" lang="ko-KR" altLang="en-US" sz="2000" b="1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직사각형 9">
            <a:extLst>
              <a:ext uri="{FF2B5EF4-FFF2-40B4-BE49-F238E27FC236}">
                <a16:creationId xmlns:a16="http://schemas.microsoft.com/office/drawing/2014/main" id="{EFF84FC7-21F8-DA72-AF7F-9E1A428D1487}"/>
              </a:ext>
            </a:extLst>
          </p:cNvPr>
          <p:cNvSpPr/>
          <p:nvPr/>
        </p:nvSpPr>
        <p:spPr>
          <a:xfrm>
            <a:off x="395535" y="39267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B83B0D-9E76-D23B-8961-80DA8F8D0B02}"/>
              </a:ext>
            </a:extLst>
          </p:cNvPr>
          <p:cNvSpPr txBox="1"/>
          <p:nvPr/>
        </p:nvSpPr>
        <p:spPr>
          <a:xfrm>
            <a:off x="328628" y="4580392"/>
            <a:ext cx="8315944" cy="1293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>
                <a:solidFill>
                  <a:srgbClr val="000000"/>
                </a:solidFill>
                <a:latin typeface="+mn-ea"/>
              </a:rPr>
              <a:t>용액 중에서 만들어진 비누를 분리하기 위해서 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NaCl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과 같은 전해질을 용액에 넣어주는데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전해질이 물 속에서 모두 해리하기 때문에 전해질의 이온보다 극성이 작은 비누 분자들은 서로 엉키게 되는 현상</a:t>
            </a:r>
            <a:endParaRPr lang="en-US" altLang="ko-KR" dirty="0">
              <a:solidFill>
                <a:srgbClr val="00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11285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1F6F81-903A-B5A3-6C1F-31D4EF8AA53D}"/>
              </a:ext>
            </a:extLst>
          </p:cNvPr>
          <p:cNvSpPr txBox="1"/>
          <p:nvPr/>
        </p:nvSpPr>
        <p:spPr>
          <a:xfrm>
            <a:off x="432110" y="2648094"/>
            <a:ext cx="3456384" cy="2095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dirty="0">
                <a:latin typeface="맑은 고딕" panose="020B0503020000020004" pitchFamily="50" charset="-127"/>
                <a:cs typeface="Malgun Gothic Semilight" panose="020B0502040204020203" pitchFamily="50" charset="-127"/>
              </a:rPr>
              <a:t>250 ㎖ </a:t>
            </a:r>
            <a:r>
              <a:rPr lang="ko-KR" altLang="en-US" dirty="0">
                <a:latin typeface="맑은 고딕" panose="020B0503020000020004" pitchFamily="50" charset="-127"/>
                <a:cs typeface="Malgun Gothic Semilight" panose="020B0502040204020203" pitchFamily="50" charset="-127"/>
              </a:rPr>
              <a:t>비커</a:t>
            </a:r>
            <a:endParaRPr lang="en-US" altLang="ko-KR" dirty="0">
              <a:solidFill>
                <a:srgbClr val="000000"/>
              </a:solidFill>
              <a:latin typeface="+mn-ea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dirty="0">
                <a:solidFill>
                  <a:srgbClr val="000000"/>
                </a:solidFill>
                <a:latin typeface="+mn-ea"/>
                <a:cs typeface="Malgun Gothic Semilight" panose="020B0502040204020203" pitchFamily="50" charset="-127"/>
              </a:rPr>
              <a:t>온도계</a:t>
            </a:r>
            <a:endParaRPr lang="en-US" altLang="ko-KR" dirty="0">
              <a:solidFill>
                <a:srgbClr val="000000"/>
              </a:solidFill>
              <a:latin typeface="+mn-ea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dirty="0">
                <a:solidFill>
                  <a:srgbClr val="000000"/>
                </a:solidFill>
                <a:latin typeface="+mn-ea"/>
                <a:cs typeface="Malgun Gothic Semilight" panose="020B0502040204020203" pitchFamily="50" charset="-127"/>
              </a:rPr>
              <a:t>유리막대</a:t>
            </a:r>
            <a:endParaRPr lang="en-US" altLang="ko-KR" dirty="0">
              <a:solidFill>
                <a:srgbClr val="000000"/>
              </a:solidFill>
              <a:latin typeface="+mn-ea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dirty="0">
                <a:solidFill>
                  <a:srgbClr val="000000"/>
                </a:solidFill>
                <a:latin typeface="+mn-ea"/>
                <a:cs typeface="Malgun Gothic Semilight" panose="020B0502040204020203" pitchFamily="50" charset="-127"/>
              </a:rPr>
              <a:t>종이컵</a:t>
            </a:r>
            <a:endParaRPr lang="en-US" altLang="ko-KR" dirty="0">
              <a:solidFill>
                <a:srgbClr val="000000"/>
              </a:solidFill>
              <a:latin typeface="+mn-ea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dirty="0">
                <a:latin typeface="맑은 고딕" panose="020B0503020000020004" pitchFamily="50" charset="-127"/>
                <a:cs typeface="Malgun Gothic Semilight" panose="020B0502040204020203" pitchFamily="50" charset="-127"/>
              </a:rPr>
              <a:t>Hot plate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AECDD-942D-9CE0-83D3-680F566DF5C6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E727DB2-C22E-BD05-CC20-8FC9DCAFF6C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B0CA3F-45E2-BC4B-D764-010D72A72717}"/>
              </a:ext>
            </a:extLst>
          </p:cNvPr>
          <p:cNvSpPr txBox="1"/>
          <p:nvPr/>
        </p:nvSpPr>
        <p:spPr>
          <a:xfrm>
            <a:off x="5606065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2" name="직사각형 9">
            <a:extLst>
              <a:ext uri="{FF2B5EF4-FFF2-40B4-BE49-F238E27FC236}">
                <a16:creationId xmlns:a16="http://schemas.microsoft.com/office/drawing/2014/main" id="{A8F177C9-7C63-94FC-A0CA-4526F5821D8B}"/>
              </a:ext>
            </a:extLst>
          </p:cNvPr>
          <p:cNvSpPr/>
          <p:nvPr/>
        </p:nvSpPr>
        <p:spPr>
          <a:xfrm>
            <a:off x="5534627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EDA828-D78E-74DB-7295-26FFA31282FB}"/>
              </a:ext>
            </a:extLst>
          </p:cNvPr>
          <p:cNvSpPr txBox="1"/>
          <p:nvPr/>
        </p:nvSpPr>
        <p:spPr>
          <a:xfrm>
            <a:off x="5570631" y="2648094"/>
            <a:ext cx="3456384" cy="16719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10M NaOH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포화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NaCl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에탄올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(Ethanol)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식용유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EB50162-B88D-8B3B-5BEC-2C694B69FD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302" y="4411906"/>
            <a:ext cx="2187130" cy="1691787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1B26DE96-0566-89D1-BB47-FE8E50350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0302" y="2638896"/>
            <a:ext cx="2187130" cy="172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44422E-D6A0-F534-E932-CE715B2BAB37}"/>
              </a:ext>
            </a:extLst>
          </p:cNvPr>
          <p:cNvSpPr txBox="1"/>
          <p:nvPr/>
        </p:nvSpPr>
        <p:spPr>
          <a:xfrm>
            <a:off x="432520" y="2708920"/>
            <a:ext cx="8387952" cy="3216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ko-KR" dirty="0" smtClean="0">
                <a:solidFill>
                  <a:srgbClr val="000000"/>
                </a:solidFill>
                <a:latin typeface="+mn-ea"/>
              </a:rPr>
              <a:t>250 ㎖ 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비커에 식용유 </a:t>
            </a:r>
            <a:r>
              <a:rPr lang="en-US" altLang="ko-KR" dirty="0" smtClean="0">
                <a:solidFill>
                  <a:srgbClr val="000000"/>
                </a:solidFill>
                <a:latin typeface="+mn-ea"/>
              </a:rPr>
              <a:t>50 ㎖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를 넣고 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70℃(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용액의 온도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로 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10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분간 가열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 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ko-KR" dirty="0">
                <a:solidFill>
                  <a:srgbClr val="000000"/>
                </a:solidFill>
                <a:latin typeface="+mn-ea"/>
              </a:rPr>
              <a:t>10M NaOH 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용액 </a:t>
            </a:r>
            <a:r>
              <a:rPr lang="en-US" altLang="ko-KR" dirty="0" smtClean="0">
                <a:solidFill>
                  <a:srgbClr val="000000"/>
                </a:solidFill>
                <a:latin typeface="+mn-ea"/>
              </a:rPr>
              <a:t>15 ㎖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와 에탄올 </a:t>
            </a:r>
            <a:r>
              <a:rPr lang="en-US" altLang="ko-KR" dirty="0" smtClean="0">
                <a:solidFill>
                  <a:srgbClr val="000000"/>
                </a:solidFill>
                <a:latin typeface="+mn-ea"/>
              </a:rPr>
              <a:t>6 ㎖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를 넣고 한쪽방향으로 빠르게 저어주면서 가열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 (Hot plate 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온도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 35℃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로 유지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) (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반응이 일어나지 않으면 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10M NaOH 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용액 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5 ㎖ 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더 </a:t>
            </a:r>
            <a:r>
              <a:rPr lang="ko-KR" altLang="en-US" dirty="0" err="1">
                <a:solidFill>
                  <a:srgbClr val="000000"/>
                </a:solidFill>
                <a:latin typeface="+mn-ea"/>
              </a:rPr>
              <a:t>넣어줌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)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>
                <a:solidFill>
                  <a:srgbClr val="000000"/>
                </a:solidFill>
                <a:latin typeface="+mn-ea"/>
              </a:rPr>
              <a:t>비누화 반응이 완결되었는가를 확인한 후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포화 </a:t>
            </a:r>
            <a:r>
              <a:rPr lang="en-US" altLang="ko-KR" dirty="0" err="1">
                <a:solidFill>
                  <a:srgbClr val="000000"/>
                </a:solidFill>
                <a:latin typeface="+mn-ea"/>
              </a:rPr>
              <a:t>NaCl</a:t>
            </a:r>
            <a:r>
              <a:rPr lang="en-US" altLang="ko-KR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  <a:latin typeface="+mn-ea"/>
              </a:rPr>
              <a:t>5 ㎖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를 </a:t>
            </a:r>
            <a:r>
              <a:rPr lang="en-US" altLang="ko-KR" dirty="0" smtClean="0">
                <a:solidFill>
                  <a:srgbClr val="000000"/>
                </a:solidFill>
                <a:latin typeface="+mn-ea"/>
              </a:rPr>
              <a:t>1 ㎖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씩 나누어 넣고 계속 </a:t>
            </a:r>
            <a:r>
              <a:rPr lang="ko-KR" altLang="en-US" dirty="0" err="1">
                <a:solidFill>
                  <a:srgbClr val="000000"/>
                </a:solidFill>
                <a:latin typeface="+mn-ea"/>
              </a:rPr>
              <a:t>저어줌</a:t>
            </a:r>
            <a:endParaRPr lang="en-US" altLang="ko-KR" dirty="0">
              <a:solidFill>
                <a:srgbClr val="000000"/>
              </a:solidFill>
              <a:latin typeface="+mn-ea"/>
            </a:endParaRPr>
          </a:p>
          <a:p>
            <a:pPr marL="342900" indent="-342900">
              <a:spcBef>
                <a:spcPts val="600"/>
              </a:spcBef>
              <a:buFontTx/>
              <a:buAutoNum type="arabicPeriod"/>
            </a:pPr>
            <a:r>
              <a:rPr lang="ko-KR" altLang="en-US" dirty="0">
                <a:solidFill>
                  <a:srgbClr val="000000"/>
                </a:solidFill>
                <a:latin typeface="+mn-ea"/>
              </a:rPr>
              <a:t>분리가 되면 </a:t>
            </a:r>
            <a:r>
              <a:rPr lang="ko-KR" altLang="en-US" dirty="0" err="1">
                <a:solidFill>
                  <a:srgbClr val="000000"/>
                </a:solidFill>
                <a:latin typeface="+mn-ea"/>
              </a:rPr>
              <a:t>글리세롤은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 폐수통에 버리고 덩어리는 종이컵에 담아 하루 정도 그늘에서 건조</a:t>
            </a:r>
            <a:endParaRPr lang="en-US" altLang="ko-KR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7300B5-617F-F449-197D-68323AB102FA}"/>
              </a:ext>
            </a:extLst>
          </p:cNvPr>
          <p:cNvSpPr txBox="1"/>
          <p:nvPr/>
        </p:nvSpPr>
        <p:spPr>
          <a:xfrm>
            <a:off x="467544" y="2204864"/>
            <a:ext cx="1556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00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비누 만들기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2F8A2FC-01D1-9C47-8933-B52F4E3F831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8275504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D78DCD-9E78-E649-4114-5ECC5A492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5888ED-44BD-A56D-8FC9-954661734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7720D12-43A0-A7DA-1799-BD9C0C310AD4}"/>
              </a:ext>
            </a:extLst>
          </p:cNvPr>
          <p:cNvSpPr txBox="1"/>
          <p:nvPr/>
        </p:nvSpPr>
        <p:spPr>
          <a:xfrm>
            <a:off x="467544" y="2204864"/>
            <a:ext cx="1556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000" dirty="0" smtClean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비누 만들기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453283CD-EA61-B2FB-8D16-5CC8A0D594A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3D593F5A-B715-7E03-E5D2-77DE51DF8759}"/>
              </a:ext>
            </a:extLst>
          </p:cNvPr>
          <p:cNvGrpSpPr/>
          <p:nvPr/>
        </p:nvGrpSpPr>
        <p:grpSpPr>
          <a:xfrm>
            <a:off x="467544" y="2917035"/>
            <a:ext cx="8415100" cy="2022518"/>
            <a:chOff x="467544" y="2648094"/>
            <a:chExt cx="8415100" cy="2022518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F72DD47-2005-E030-7B9F-1D806ADDC3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b="49699"/>
            <a:stretch>
              <a:fillRect/>
            </a:stretch>
          </p:blipFill>
          <p:spPr>
            <a:xfrm>
              <a:off x="467544" y="2648094"/>
              <a:ext cx="5157050" cy="1950800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A3703C71-3882-E52C-509A-D387E0D7FFB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-128" t="50854" r="35114" b="-1156"/>
            <a:stretch>
              <a:fillRect/>
            </a:stretch>
          </p:blipFill>
          <p:spPr>
            <a:xfrm>
              <a:off x="5529843" y="2648094"/>
              <a:ext cx="3352801" cy="20225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47883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7744" y="1077066"/>
            <a:ext cx="5940152" cy="507831"/>
          </a:xfrm>
        </p:spPr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640960" cy="3129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dirty="0">
                <a:solidFill>
                  <a:srgbClr val="000000"/>
                </a:solidFill>
                <a:latin typeface="+mn-ea"/>
              </a:rPr>
              <a:t>저을 때는 한쪽 방향으로만 </a:t>
            </a:r>
            <a:r>
              <a:rPr lang="ko-KR" altLang="en-US" sz="2000" dirty="0" err="1">
                <a:solidFill>
                  <a:srgbClr val="000000"/>
                </a:solidFill>
                <a:latin typeface="+mn-ea"/>
              </a:rPr>
              <a:t>저어줌</a:t>
            </a:r>
            <a:endParaRPr lang="en-US" altLang="ko-KR" sz="2000" dirty="0">
              <a:solidFill>
                <a:srgbClr val="000000"/>
              </a:solidFill>
              <a:latin typeface="+mn-ea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dirty="0">
                <a:solidFill>
                  <a:srgbClr val="000000"/>
                </a:solidFill>
                <a:latin typeface="+mn-ea"/>
              </a:rPr>
              <a:t>다 만든 비누는 그늘에서 건조</a:t>
            </a:r>
            <a:endParaRPr lang="en-US" altLang="ko-KR" sz="2000" dirty="0">
              <a:solidFill>
                <a:srgbClr val="000000"/>
              </a:solidFill>
              <a:latin typeface="+mn-ea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2000" dirty="0">
                <a:solidFill>
                  <a:srgbClr val="000000"/>
                </a:solidFill>
                <a:latin typeface="+mn-ea"/>
              </a:rPr>
              <a:t>NaOH</a:t>
            </a:r>
            <a:r>
              <a:rPr lang="ko-KR" altLang="en-US" sz="2000" dirty="0">
                <a:solidFill>
                  <a:srgbClr val="000000"/>
                </a:solidFill>
                <a:latin typeface="+mn-ea"/>
              </a:rPr>
              <a:t>와 유지의 비율을 잘 조절 해야 함</a:t>
            </a:r>
            <a:endParaRPr lang="en-US" altLang="ko-KR" sz="2000" dirty="0">
              <a:solidFill>
                <a:srgbClr val="000000"/>
              </a:solidFill>
              <a:latin typeface="+mn-ea"/>
            </a:endParaRPr>
          </a:p>
          <a:p>
            <a:pPr marL="771360" lvl="1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2000" dirty="0">
                <a:solidFill>
                  <a:srgbClr val="000000"/>
                </a:solidFill>
                <a:latin typeface="+mn-ea"/>
              </a:rPr>
              <a:t>NaOH </a:t>
            </a:r>
            <a:r>
              <a:rPr lang="ko-KR" altLang="en-US" sz="2000" dirty="0">
                <a:solidFill>
                  <a:srgbClr val="000000"/>
                </a:solidFill>
                <a:latin typeface="+mn-ea"/>
              </a:rPr>
              <a:t>과량 </a:t>
            </a:r>
            <a:r>
              <a:rPr lang="en-US" altLang="ko-KR" sz="2000" dirty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sz="2000" dirty="0">
                <a:solidFill>
                  <a:srgbClr val="000000"/>
                </a:solidFill>
                <a:latin typeface="+mn-ea"/>
              </a:rPr>
              <a:t>흰색가루 생성</a:t>
            </a:r>
          </a:p>
          <a:p>
            <a:pPr marL="771360" lvl="1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dirty="0">
                <a:solidFill>
                  <a:srgbClr val="000000"/>
                </a:solidFill>
                <a:latin typeface="+mn-ea"/>
              </a:rPr>
              <a:t>유지 과량 </a:t>
            </a:r>
            <a:r>
              <a:rPr lang="en-US" altLang="ko-KR" sz="2000" dirty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sz="2000" dirty="0">
                <a:solidFill>
                  <a:srgbClr val="000000"/>
                </a:solidFill>
                <a:latin typeface="+mn-ea"/>
              </a:rPr>
              <a:t>위쪽에 기름이 뜸</a:t>
            </a:r>
            <a:endParaRPr lang="en-US" altLang="ko-KR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2000" dirty="0">
                <a:solidFill>
                  <a:srgbClr val="FF0000"/>
                </a:solidFill>
                <a:latin typeface="+mn-ea"/>
              </a:rPr>
              <a:t>NaOH</a:t>
            </a:r>
            <a:r>
              <a:rPr lang="ko-KR" altLang="en-US" sz="2000" dirty="0">
                <a:solidFill>
                  <a:srgbClr val="FF0000"/>
                </a:solidFill>
                <a:latin typeface="+mn-ea"/>
              </a:rPr>
              <a:t>가 피부에 닿지 않도록  주의</a:t>
            </a:r>
            <a:endParaRPr lang="en-US" altLang="ko-KR" sz="2000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</TotalTime>
  <Words>446</Words>
  <Application>Microsoft Office PowerPoint</Application>
  <PresentationFormat>화면 슬라이드 쇼(4:3)</PresentationFormat>
  <Paragraphs>58</Paragraphs>
  <Slides>12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2" baseType="lpstr">
      <vt:lpstr>Malgun Gothic Semilight</vt:lpstr>
      <vt:lpstr>나눔고딕</vt:lpstr>
      <vt:lpstr>나눔고딕 Bold</vt:lpstr>
      <vt:lpstr>Malgun Gothic</vt:lpstr>
      <vt:lpstr>Malgun Gothic</vt:lpstr>
      <vt:lpstr>함초롬바탕</vt:lpstr>
      <vt:lpstr>Arial</vt:lpstr>
      <vt:lpstr>Calibri</vt:lpstr>
      <vt:lpstr>Calibri Light</vt:lpstr>
      <vt:lpstr>Office 테마</vt:lpstr>
      <vt:lpstr>비누 만들기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5. 주의 및 참고사항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UOU</dc:creator>
  <cp:lastModifiedBy>uou</cp:lastModifiedBy>
  <cp:revision>19</cp:revision>
  <dcterms:created xsi:type="dcterms:W3CDTF">2022-09-01T04:28:13Z</dcterms:created>
  <dcterms:modified xsi:type="dcterms:W3CDTF">2025-08-21T00:44:16Z</dcterms:modified>
</cp:coreProperties>
</file>