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5"/>
  </p:notesMasterIdLst>
  <p:handoutMasterIdLst>
    <p:handoutMasterId r:id="rId26"/>
  </p:handoutMasterIdLst>
  <p:sldIdLst>
    <p:sldId id="257" r:id="rId2"/>
    <p:sldId id="351" r:id="rId3"/>
    <p:sldId id="375" r:id="rId4"/>
    <p:sldId id="376" r:id="rId5"/>
    <p:sldId id="377" r:id="rId6"/>
    <p:sldId id="378" r:id="rId7"/>
    <p:sldId id="379" r:id="rId8"/>
    <p:sldId id="380" r:id="rId9"/>
    <p:sldId id="389" r:id="rId10"/>
    <p:sldId id="382" r:id="rId11"/>
    <p:sldId id="390" r:id="rId12"/>
    <p:sldId id="383" r:id="rId13"/>
    <p:sldId id="385" r:id="rId14"/>
    <p:sldId id="386" r:id="rId15"/>
    <p:sldId id="391" r:id="rId16"/>
    <p:sldId id="397" r:id="rId17"/>
    <p:sldId id="353" r:id="rId18"/>
    <p:sldId id="395" r:id="rId19"/>
    <p:sldId id="396" r:id="rId20"/>
    <p:sldId id="357" r:id="rId21"/>
    <p:sldId id="394" r:id="rId22"/>
    <p:sldId id="398" r:id="rId23"/>
    <p:sldId id="362" r:id="rId24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테마 스타일 1 - 강조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012ECD-51FC-41F1-AA8D-1B2483CD663E}" styleName="밝은 스타일 2 - 강조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4"/>
    <p:restoredTop sz="94635"/>
  </p:normalViewPr>
  <p:slideViewPr>
    <p:cSldViewPr>
      <p:cViewPr varScale="1">
        <p:scale>
          <a:sx n="142" d="100"/>
          <a:sy n="142" d="100"/>
        </p:scale>
        <p:origin x="102" y="222"/>
      </p:cViewPr>
      <p:guideLst>
        <p:guide orient="horz" pos="2160"/>
        <p:guide pos="2925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3/9/2025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3744386" cy="724365"/>
            <a:chOff x="2483896" y="4856163"/>
            <a:chExt cx="3831388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2734779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b="1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에너지화학공학부</a:t>
              </a:r>
              <a:endParaRPr kumimoji="0" lang="en-US" sz="1800" b="1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7" name="Picture 1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20.w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7" Type="http://schemas.openxmlformats.org/officeDocument/2006/relationships/image" Target="../media/image27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g"/><Relationship Id="rId5" Type="http://schemas.openxmlformats.org/officeDocument/2006/relationships/image" Target="../media/image25.jpeg"/><Relationship Id="rId4" Type="http://schemas.openxmlformats.org/officeDocument/2006/relationships/image" Target="../media/image24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 err="1"/>
              <a:t>몰질량</a:t>
            </a:r>
            <a:r>
              <a:rPr lang="ko-KR" altLang="en-US" dirty="0"/>
              <a:t> 측정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A12F8E-5F11-9277-ABC6-25136F541F21}"/>
              </a:ext>
            </a:extLst>
          </p:cNvPr>
          <p:cNvSpPr txBox="1"/>
          <p:nvPr/>
        </p:nvSpPr>
        <p:spPr>
          <a:xfrm>
            <a:off x="323528" y="2166090"/>
            <a:ext cx="8496944" cy="9753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쉽게 증발하는 액체를 기화시켜 발생하는 기체의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몰질량을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결정한다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  <a:endParaRPr lang="ko-KR" altLang="en-US" sz="20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이상 기체 상태 방정식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F09A90-1E4D-37B9-E2FF-8F21942285F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408D55-7310-4E91-1627-EE9672FFAB43}"/>
                  </a:ext>
                </a:extLst>
              </p:cNvPr>
              <p:cNvSpPr txBox="1"/>
              <p:nvPr/>
            </p:nvSpPr>
            <p:spPr>
              <a:xfrm>
                <a:off x="432521" y="2708920"/>
                <a:ext cx="8315944" cy="2591928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 marL="180975" indent="-180975">
                  <a:lnSpc>
                    <a:spcPct val="125000"/>
                  </a:lnSpc>
                  <a:spcBef>
                    <a:spcPts val="600"/>
                  </a:spcBef>
                  <a:buFont typeface="Arial"/>
                  <a:buChar char="•"/>
                  <a:defRPr/>
                </a:pP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</a:t>
                </a: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개의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1800" b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PrePr>
                      <m:sub>
                        <m:r>
                          <a:rPr lang="en-US" altLang="ko-KR" sz="1800" b="0" i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</m:sub>
                      <m:sup>
                        <m: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원자량 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 12 amu</a:t>
                </a:r>
              </a:p>
              <a:p>
                <a:pPr marL="180975" indent="-180975">
                  <a:lnSpc>
                    <a:spcPct val="125000"/>
                  </a:lnSpc>
                  <a:spcBef>
                    <a:spcPts val="600"/>
                  </a:spcBef>
                  <a:buFont typeface="Arial"/>
                  <a:buChar char="•"/>
                  <a:defRPr/>
                </a:pP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 amu = 1</a:t>
                </a: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개의 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1800" b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PrePr>
                      <m:sub>
                        <m:r>
                          <a:rPr lang="en-US" altLang="ko-KR" sz="1800" b="0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</m:sub>
                      <m:sup>
                        <m:r>
                          <a:rPr lang="en-US" altLang="ko-KR" sz="1800" b="0" i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ko-KR" sz="1800" b="0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원자량 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/ 12 = 1.660539 × 10</a:t>
                </a:r>
                <a:r>
                  <a:rPr lang="en-US" altLang="ko-KR" sz="1800" b="0" kern="0" baseline="3000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-24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g</a:t>
                </a:r>
              </a:p>
              <a:p>
                <a:pPr marL="180975" indent="-180975">
                  <a:lnSpc>
                    <a:spcPct val="125000"/>
                  </a:lnSpc>
                  <a:spcBef>
                    <a:spcPts val="600"/>
                  </a:spcBef>
                  <a:buFont typeface="Arial"/>
                  <a:buChar char="•"/>
                  <a:defRPr/>
                </a:pP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1 g = 6.02214 × 1023 amu</a:t>
                </a:r>
              </a:p>
              <a:p>
                <a:pPr marL="180975" indent="-180975">
                  <a:lnSpc>
                    <a:spcPct val="125000"/>
                  </a:lnSpc>
                  <a:spcBef>
                    <a:spcPts val="600"/>
                  </a:spcBef>
                  <a:buFont typeface="Arial"/>
                  <a:buChar char="•"/>
                  <a:defRPr/>
                </a:pP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탄소의 원자량 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= (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1800" b="0" smtClean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PrePr>
                      <m:sub>
                        <m:r>
                          <a:rPr lang="en-US" altLang="ko-KR" sz="1800" b="0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</m:sub>
                      <m:sup>
                        <m:r>
                          <a:rPr lang="en-US" altLang="ko-KR" sz="1800" b="0" i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ko-KR" sz="1800" b="0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× (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1800" b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PrePr>
                      <m:sub>
                        <m:r>
                          <a:rPr lang="en-US" altLang="ko-KR" sz="1800" b="0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</m:sub>
                      <m:sup>
                        <m:r>
                          <a:rPr lang="en-US" altLang="ko-KR" sz="1800" b="0" i="0">
                            <a:latin typeface="Cambria Math" panose="02040503050406030204" pitchFamily="18" charset="0"/>
                          </a:rPr>
                          <m:t>12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ko-KR" sz="1800" b="0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800" b="0" kern="0" dirty="0" err="1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존재비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+ (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1800" b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PrePr>
                      <m:sub>
                        <m:r>
                          <a:rPr lang="en-US" altLang="ko-KR" sz="1800" b="0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</m:sub>
                      <m:sup>
                        <m:r>
                          <a:rPr lang="en-US" altLang="ko-KR" sz="1800" b="0" i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altLang="ko-KR" sz="1800" b="0" i="0" smtClean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ko-KR" sz="1800" b="0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r>
                  <a:rPr lang="en-US" altLang="ko-KR" sz="1800" b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질량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× (</a:t>
                </a:r>
                <a14:m>
                  <m:oMath xmlns:m="http://schemas.openxmlformats.org/officeDocument/2006/math">
                    <m:sPre>
                      <m:sPrePr>
                        <m:ctrlPr>
                          <a:rPr lang="en-US" altLang="ko-KR" sz="1800" b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</m:ctrlPr>
                      </m:sPrePr>
                      <m:sub>
                        <m:r>
                          <a:rPr lang="en-US" altLang="ko-KR" sz="1800" b="0" i="0">
                            <a:solidFill>
                              <a:srgbClr val="000000"/>
                            </a:solidFill>
                            <a:latin typeface="Cambria Math" panose="02040503050406030204" pitchFamily="18" charset="0"/>
                            <a:ea typeface="맑은 고딕" panose="020B0503020000020004" pitchFamily="50" charset="-127"/>
                          </a:rPr>
                          <m:t>6</m:t>
                        </m:r>
                      </m:sub>
                      <m:sup>
                        <m:r>
                          <a:rPr lang="en-US" altLang="ko-KR" sz="1800" b="0" i="0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altLang="ko-KR" sz="1800" b="0" i="0">
                            <a:latin typeface="Cambria Math" panose="02040503050406030204" pitchFamily="18" charset="0"/>
                          </a:rPr>
                          <m:t>3</m:t>
                        </m:r>
                      </m:sup>
                      <m:e>
                        <m:r>
                          <m:rPr>
                            <m:sty m:val="p"/>
                          </m:rPr>
                          <a:rPr lang="en-US" altLang="ko-KR" sz="1800" b="0" i="0">
                            <a:latin typeface="Cambria Math" panose="02040503050406030204" pitchFamily="18" charset="0"/>
                          </a:rPr>
                          <m:t>C</m:t>
                        </m:r>
                      </m:e>
                    </m:sPre>
                  </m:oMath>
                </a14:m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</a:t>
                </a:r>
                <a:r>
                  <a:rPr lang="ko-KR" altLang="en-US" sz="1800" b="0" kern="0" dirty="0" err="1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존재비</a:t>
                </a: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) </a:t>
                </a:r>
              </a:p>
              <a:p>
                <a:pPr>
                  <a:lnSpc>
                    <a:spcPct val="125000"/>
                  </a:lnSpc>
                  <a:spcBef>
                    <a:spcPts val="600"/>
                  </a:spcBef>
                  <a:defRPr/>
                </a:pP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               = (12 amu) × (0.9889) + (13.0034 amu) × (0.0111)</a:t>
                </a:r>
              </a:p>
              <a:p>
                <a:pPr>
                  <a:lnSpc>
                    <a:spcPct val="125000"/>
                  </a:lnSpc>
                  <a:spcBef>
                    <a:spcPts val="600"/>
                  </a:spcBef>
                  <a:defRPr/>
                </a:pPr>
                <a:r>
                  <a:rPr lang="en-US" altLang="ko-KR" sz="1800" b="0" kern="0" dirty="0">
                    <a:solidFill>
                      <a:srgbClr val="000000"/>
                    </a:solidFill>
                    <a:latin typeface="맑은 고딕" panose="020B0503020000020004" pitchFamily="50" charset="-127"/>
                    <a:ea typeface="맑은 고딕" panose="020B0503020000020004" pitchFamily="50" charset="-127"/>
                  </a:rPr>
                  <a:t>                      = 11.867 amu + 0.144 amu = 12.011 amu</a:t>
                </a:r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88408D55-7310-4E91-1627-EE9672FFAB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2521" y="2708920"/>
                <a:ext cx="8315944" cy="2591928"/>
              </a:xfrm>
              <a:prstGeom prst="rect">
                <a:avLst/>
              </a:prstGeom>
              <a:blipFill>
                <a:blip r:embed="rId2"/>
                <a:stretch>
                  <a:fillRect l="-513" b="-704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제목 1">
            <a:extLst>
              <a:ext uri="{FF2B5EF4-FFF2-40B4-BE49-F238E27FC236}">
                <a16:creationId xmlns:a16="http://schemas.microsoft.com/office/drawing/2014/main" id="{31A74338-183D-9D9A-227D-5CD787078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D7EC9F9-65D4-AB1D-F93F-484CC66BAFB3}"/>
              </a:ext>
            </a:extLst>
          </p:cNvPr>
          <p:cNvSpPr txBox="1"/>
          <p:nvPr/>
        </p:nvSpPr>
        <p:spPr>
          <a:xfrm>
            <a:off x="467544" y="2204864"/>
            <a:ext cx="28842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원자량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(Atomic mass)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32041A27-6C81-5E02-0B43-7AD697D7057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4105099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4E00A-B98F-636D-DC2A-13E03DD44F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3C256D5-18C4-A56E-D4B9-275DA659BD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381204-DA71-C223-B85D-E69A0E6A31AF}"/>
              </a:ext>
            </a:extLst>
          </p:cNvPr>
          <p:cNvSpPr txBox="1"/>
          <p:nvPr/>
        </p:nvSpPr>
        <p:spPr>
          <a:xfrm>
            <a:off x="432521" y="2708920"/>
            <a:ext cx="8315944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분자에 존재하는 모든 원자의 원자량의 합을 분자량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(molecular mass)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이라고 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C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분자량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 2·m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+  4·m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+  2·m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= 2·(12.01) + 4·(1.01) + 2·(16.00)</a:t>
            </a: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= 60.06 </a:t>
            </a:r>
            <a:r>
              <a:rPr lang="en-US" altLang="ko-KR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amu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2AF08B8-7E95-66CE-1B1F-FD7EC0262324}"/>
              </a:ext>
            </a:extLst>
          </p:cNvPr>
          <p:cNvSpPr txBox="1"/>
          <p:nvPr/>
        </p:nvSpPr>
        <p:spPr>
          <a:xfrm>
            <a:off x="467544" y="2204864"/>
            <a:ext cx="33185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분자량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(Molecular mass)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2AF08B8-7E95-66CE-1B1F-FD7EC0262324}"/>
              </a:ext>
            </a:extLst>
          </p:cNvPr>
          <p:cNvSpPr txBox="1"/>
          <p:nvPr/>
        </p:nvSpPr>
        <p:spPr>
          <a:xfrm>
            <a:off x="467544" y="5200888"/>
            <a:ext cx="7992888" cy="1133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화학식량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(Formula mass) </a:t>
            </a:r>
          </a:p>
          <a:p>
            <a:pPr marL="180000" indent="-180000" fontAlgn="auto">
              <a:lnSpc>
                <a:spcPct val="125000"/>
              </a:lnSpc>
              <a:spcBef>
                <a:spcPts val="60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kumimoji="0" lang="ko-KR" altLang="en-US" sz="1800" b="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분자성</a:t>
            </a: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또는 </a:t>
            </a:r>
            <a:r>
              <a:rPr kumimoji="0" lang="ko-KR" altLang="en-US" sz="1800" b="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이온성</a:t>
            </a: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화합물의 화학식에 있는 모든 원자의 원자량의 합을 화학식량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(formula mass)</a:t>
            </a:r>
            <a:r>
              <a:rPr kumimoji="0" lang="ko-KR" altLang="en-US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이라고 한다</a:t>
            </a:r>
            <a:r>
              <a:rPr kumimoji="0" lang="en-US" altLang="ko-KR" sz="1800" b="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직사각형 9">
            <a:extLst>
              <a:ext uri="{FF2B5EF4-FFF2-40B4-BE49-F238E27FC236}">
                <a16:creationId xmlns:a16="http://schemas.microsoft.com/office/drawing/2014/main" id="{48F3E9B2-C5E7-F90C-43C3-59AA06E8F75F}"/>
              </a:ext>
            </a:extLst>
          </p:cNvPr>
          <p:cNvSpPr/>
          <p:nvPr/>
        </p:nvSpPr>
        <p:spPr>
          <a:xfrm>
            <a:off x="396106" y="5247058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37785495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2D16E0-459C-C146-A9F8-EB64949669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7DFE23B-15A6-39FC-A60B-54C886B55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23C7D61-264D-7A13-1DA4-8363527D87D6}"/>
              </a:ext>
            </a:extLst>
          </p:cNvPr>
          <p:cNvSpPr txBox="1"/>
          <p:nvPr/>
        </p:nvSpPr>
        <p:spPr>
          <a:xfrm>
            <a:off x="432521" y="2708920"/>
            <a:ext cx="8099919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분자수가 같더라도 분자에 따라 분자량 및 질량이 다르다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분자수가 같을 경우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화학식이 서로 다른 분자의 분자량 비와 질량 비는 항상 같다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4644008" y="5229200"/>
            <a:ext cx="3488455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lr>
                <a:schemeClr val="accent1"/>
              </a:buClr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hlink"/>
              </a:buClr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folHlink"/>
              </a:buClr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</a:t>
            </a:r>
            <a:r>
              <a:rPr lang="en-US" altLang="ko-KR" sz="18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HCl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en-US" altLang="ko-KR" sz="18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C</a:t>
            </a:r>
            <a:r>
              <a:rPr lang="en-US" altLang="ko-KR" sz="1800" b="0" u="sng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u="sng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u="sng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en-US" altLang="ko-KR" sz="1800" b="0" u="sng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분자량  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36.5 amu    28.0 amu</a:t>
            </a:r>
          </a:p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질량      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36.5 g        28.0 g</a:t>
            </a: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062" t="27008" b="30693"/>
          <a:stretch/>
        </p:blipFill>
        <p:spPr bwMode="auto">
          <a:xfrm>
            <a:off x="432110" y="3636378"/>
            <a:ext cx="4733925" cy="27847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8E73398-C1E6-EDD4-18A9-C4EB13EBC2D8}"/>
              </a:ext>
            </a:extLst>
          </p:cNvPr>
          <p:cNvSpPr txBox="1"/>
          <p:nvPr/>
        </p:nvSpPr>
        <p:spPr>
          <a:xfrm>
            <a:off x="467544" y="2204864"/>
            <a:ext cx="331853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분자량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(Molecular mass)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직사각형 9">
            <a:extLst>
              <a:ext uri="{FF2B5EF4-FFF2-40B4-BE49-F238E27FC236}">
                <a16:creationId xmlns:a16="http://schemas.microsoft.com/office/drawing/2014/main" id="{B6C0D044-040D-9490-837C-EA8CCD2389D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103483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BE9EC7-2356-3740-AD92-62946118AE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37FC88-1423-CC62-7162-5AD83F2312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C9DB661-A823-8F49-82A3-2C84CFB19EDD}"/>
              </a:ext>
            </a:extLst>
          </p:cNvPr>
          <p:cNvSpPr txBox="1"/>
          <p:nvPr/>
        </p:nvSpPr>
        <p:spPr>
          <a:xfrm>
            <a:off x="432521" y="2708920"/>
            <a:ext cx="8315944" cy="20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화학반응에서는 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(mole,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약자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mol)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이라는 단위를 사용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몰은 정확하게 순수한 동위원소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12C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원자를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12 g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해당하는 원자수에 </a:t>
            </a:r>
            <a:b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해당하는 물체를 함유하는 물질의 양으로 정의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어떤 물질의 분자량을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g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단위로 변환하면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몰의 질량과 같다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어떤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몰에는 그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6.022 ×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10</a:t>
            </a:r>
            <a:r>
              <a:rPr lang="en-US" altLang="ko-KR" sz="18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23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(= Avogadro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존재한다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8FBEB3B-27E1-B09D-2DD7-8D20EC9B1CEF}"/>
              </a:ext>
            </a:extLst>
          </p:cNvPr>
          <p:cNvSpPr txBox="1"/>
          <p:nvPr/>
        </p:nvSpPr>
        <p:spPr>
          <a:xfrm>
            <a:off x="467544" y="2204864"/>
            <a:ext cx="65004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b="1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몰질량</a:t>
            </a:r>
            <a:r>
              <a:rPr kumimoji="0"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 (molar mass, g/mol) : </a:t>
            </a: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어떤 물질 </a:t>
            </a:r>
            <a:r>
              <a:rPr kumimoji="0"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1</a:t>
            </a: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몰의 </a:t>
            </a:r>
            <a:r>
              <a:rPr kumimoji="0" lang="en-US" altLang="ko-KR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g </a:t>
            </a:r>
            <a:r>
              <a:rPr kumimoji="0" lang="ko-KR" altLang="en-US" sz="2000" b="1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질량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6992D-4AEF-4D0B-06FA-F5E5CE5769E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1150423" y="4941168"/>
            <a:ext cx="5817618" cy="155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lr>
                <a:schemeClr val="accent1"/>
              </a:buClr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hlink"/>
              </a:buClr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folHlink"/>
              </a:buClr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HCl                    C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endParaRPr lang="en-US" altLang="ko-KR" sz="20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FontTx/>
              <a:buNone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분자량         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36.5 amu              28.0 amu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FontTx/>
              <a:buNone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몰질량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36.5 g                  28.0 g</a:t>
            </a:r>
          </a:p>
          <a:p>
            <a:pPr eaLnBrk="1" hangingPunct="1">
              <a:lnSpc>
                <a:spcPct val="130000"/>
              </a:lnSpc>
              <a:spcBef>
                <a:spcPct val="0"/>
              </a:spcBef>
              <a:buClrTx/>
              <a:buFontTx/>
              <a:buNone/>
            </a:pP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분자수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6.022 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×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10</a:t>
            </a:r>
            <a:r>
              <a:rPr lang="en-US" altLang="ko-KR" sz="20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23              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6.022 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×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10</a:t>
            </a:r>
            <a:r>
              <a:rPr lang="en-US" altLang="ko-KR" sz="2000" b="0" baseline="300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23 </a:t>
            </a:r>
          </a:p>
        </p:txBody>
      </p:sp>
    </p:spTree>
    <p:extLst>
      <p:ext uri="{BB962C8B-B14F-4D97-AF65-F5344CB8AC3E}">
        <p14:creationId xmlns:p14="http://schemas.microsoft.com/office/powerpoint/2010/main" val="4680671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F273F2-00BA-62C8-9501-D0E46EE45E8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38CD54A-DD5B-E079-9DC4-D2F8A9BD20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075F6-B546-1720-02B7-7AD0687F0E29}"/>
              </a:ext>
            </a:extLst>
          </p:cNvPr>
          <p:cNvSpPr txBox="1"/>
          <p:nvPr/>
        </p:nvSpPr>
        <p:spPr>
          <a:xfrm>
            <a:off x="46754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기체의 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36E2C4E-BE59-127B-1471-FF74BF42CC7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133364" y="2727269"/>
            <a:ext cx="7399076" cy="7017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기체의 물리적 조건인 상태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(state)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를 정의하기 위한 네 개의 변수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 </a:t>
            </a:r>
          </a:p>
          <a:p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온도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(T),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압력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(P),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(V), 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몰수</a:t>
            </a:r>
            <a:r>
              <a:rPr lang="en-US" altLang="ko-KR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(n)</a:t>
            </a:r>
            <a:r>
              <a:rPr lang="ko-KR" altLang="en-US" sz="18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간의 관계를 나타내는 식 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39239" y="3724262"/>
            <a:ext cx="49535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1. 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압력</a:t>
            </a:r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 관계</a:t>
            </a:r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Boyle 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</a:t>
            </a:r>
            <a:endParaRPr lang="en-US" altLang="ko-KR" sz="1600" b="1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endParaRPr lang="en-US" altLang="ko-KR" sz="1600" b="1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2. 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온도</a:t>
            </a:r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 관계</a:t>
            </a:r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Charles 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</a:t>
            </a:r>
            <a:endParaRPr lang="en-US" altLang="ko-KR" sz="1600" b="1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endParaRPr lang="en-US" altLang="ko-KR" sz="1600" b="1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3. 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양</a:t>
            </a:r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부피의 관계</a:t>
            </a:r>
            <a:r>
              <a:rPr lang="en-US" altLang="ko-KR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: Avogadro </a:t>
            </a:r>
            <a:r>
              <a:rPr lang="ko-KR" altLang="en-US" sz="1600" b="1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법칙</a:t>
            </a:r>
            <a:endParaRPr lang="en-US" altLang="ko-KR" sz="1600" b="1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endParaRPr lang="en-US" altLang="ko-KR" sz="1600" b="1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4" name="그림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6"/>
          <a:stretch/>
        </p:blipFill>
        <p:spPr>
          <a:xfrm>
            <a:off x="4527627" y="3527582"/>
            <a:ext cx="4097101" cy="653133"/>
          </a:xfrm>
          <a:prstGeom prst="rect">
            <a:avLst/>
          </a:prstGeom>
        </p:spPr>
      </p:pic>
      <p:pic>
        <p:nvPicPr>
          <p:cNvPr id="15" name="그림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421"/>
          <a:stretch/>
        </p:blipFill>
        <p:spPr>
          <a:xfrm>
            <a:off x="4506218" y="4226054"/>
            <a:ext cx="4020578" cy="615618"/>
          </a:xfrm>
          <a:prstGeom prst="rect">
            <a:avLst/>
          </a:prstGeom>
        </p:spPr>
      </p:pic>
      <p:pic>
        <p:nvPicPr>
          <p:cNvPr id="16" name="그림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18"/>
          <a:stretch/>
        </p:blipFill>
        <p:spPr>
          <a:xfrm>
            <a:off x="4510725" y="4846112"/>
            <a:ext cx="3517659" cy="599111"/>
          </a:xfrm>
          <a:prstGeom prst="rect">
            <a:avLst/>
          </a:prstGeom>
        </p:spPr>
      </p:pic>
      <p:sp>
        <p:nvSpPr>
          <p:cNvPr id="17" name="Text Box 11"/>
          <p:cNvSpPr txBox="1">
            <a:spLocks noChangeArrowheads="1"/>
          </p:cNvSpPr>
          <p:nvPr/>
        </p:nvSpPr>
        <p:spPr bwMode="auto">
          <a:xfrm>
            <a:off x="2399570" y="5677870"/>
            <a:ext cx="5940152" cy="338554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ko-KR" altLang="en-US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이상 기체 </a:t>
            </a:r>
            <a:r>
              <a:rPr lang="en-US" altLang="ko-KR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(ideal gas) : </a:t>
            </a:r>
            <a:r>
              <a:rPr lang="ko-KR" altLang="en-US" dirty="0">
                <a:solidFill>
                  <a:srgbClr val="0000FF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기체의 법칙들이 정확히 적용되는 기체</a:t>
            </a:r>
          </a:p>
        </p:txBody>
      </p:sp>
    </p:spTree>
    <p:extLst>
      <p:ext uri="{BB962C8B-B14F-4D97-AF65-F5344CB8AC3E}">
        <p14:creationId xmlns:p14="http://schemas.microsoft.com/office/powerpoint/2010/main" val="988531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5A8CD-F0E0-3453-310D-0F61C78AF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7C2B70-C366-AAE0-C1CC-A539BE7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EC8BED-B675-994B-262D-F50909C62FAC}"/>
              </a:ext>
            </a:extLst>
          </p:cNvPr>
          <p:cNvSpPr txBox="1"/>
          <p:nvPr/>
        </p:nvSpPr>
        <p:spPr>
          <a:xfrm>
            <a:off x="467544" y="2204864"/>
            <a:ext cx="33505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압력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-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부피 관계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: Boyle 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658EABD-F5E2-31F1-F6B4-66A6130B46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18" name="Picture 9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671362"/>
            <a:ext cx="4176464" cy="26235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그림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434"/>
          <a:stretch/>
        </p:blipFill>
        <p:spPr>
          <a:xfrm>
            <a:off x="899592" y="4241895"/>
            <a:ext cx="2024540" cy="750462"/>
          </a:xfrm>
          <a:prstGeom prst="rect">
            <a:avLst/>
          </a:prstGeom>
          <a:ln>
            <a:noFill/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4A567D4-1A42-7DDE-F621-0CCAF4044ADF}"/>
              </a:ext>
            </a:extLst>
          </p:cNvPr>
          <p:cNvSpPr txBox="1"/>
          <p:nvPr/>
        </p:nvSpPr>
        <p:spPr>
          <a:xfrm>
            <a:off x="432521" y="2708920"/>
            <a:ext cx="8315944" cy="750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보일 법칙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(Boyle Law)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부피와 압력 사이의 관계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이상기체 부피는 압력 증가에 반비례한다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일정한 몰수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온도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(T)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4" name="그림 1">
            <a:extLst>
              <a:ext uri="{FF2B5EF4-FFF2-40B4-BE49-F238E27FC236}">
                <a16:creationId xmlns:a16="http://schemas.microsoft.com/office/drawing/2014/main" id="{2D9BB9D7-8093-F6C7-DCB6-0A1F19556F4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067" r="-1"/>
          <a:stretch/>
        </p:blipFill>
        <p:spPr>
          <a:xfrm>
            <a:off x="899592" y="5085184"/>
            <a:ext cx="1530504" cy="750462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39674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A5A8CD-F0E0-3453-310D-0F61C78AF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37C2B70-C366-AAE0-C1CC-A539BE7C2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EC8BED-B675-994B-262D-F50909C62FAC}"/>
              </a:ext>
            </a:extLst>
          </p:cNvPr>
          <p:cNvSpPr txBox="1"/>
          <p:nvPr/>
        </p:nvSpPr>
        <p:spPr>
          <a:xfrm>
            <a:off x="467544" y="2204864"/>
            <a:ext cx="33505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압력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-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부피 관계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: Boyle 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D658EABD-F5E2-31F1-F6B4-66A6130B46D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3189575" y="3295036"/>
            <a:ext cx="5548493" cy="89056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0"/>
              </a:spcBef>
            </a:pP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단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몰수와 온도는 일정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charset="0"/>
              <a:buNone/>
            </a:pPr>
            <a:endParaRPr lang="en-US" altLang="ko-KR" sz="900" b="0" dirty="0"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  <a:p>
            <a:pPr eaLnBrk="1" hangingPunct="1">
              <a:lnSpc>
                <a:spcPct val="120000"/>
              </a:lnSpc>
              <a:spcBef>
                <a:spcPct val="0"/>
              </a:spcBef>
              <a:buFont typeface="Wingdings" charset="0"/>
              <a:buNone/>
            </a:pP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즉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일정 온도에서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, </a:t>
            </a:r>
            <a:r>
              <a:rPr lang="ko-KR" altLang="en-US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일정질량의 기체는 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P</a:t>
            </a:r>
            <a:r>
              <a:rPr lang="en-US" altLang="ko-KR" sz="1800" b="0" baseline="-2500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1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V</a:t>
            </a:r>
            <a:r>
              <a:rPr lang="en-US" altLang="ko-KR" sz="1800" b="0" baseline="-2500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1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 = P</a:t>
            </a:r>
            <a:r>
              <a:rPr lang="en-US" altLang="ko-KR" sz="1800" b="0" baseline="-2500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2</a:t>
            </a:r>
            <a:r>
              <a:rPr lang="en-US" altLang="ko-KR" sz="1800" b="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V</a:t>
            </a:r>
            <a:r>
              <a:rPr lang="en-US" altLang="ko-KR" sz="1800" b="0" baseline="-25000" dirty="0">
                <a:latin typeface="Malgun Gothic" panose="020B0503020000020004" pitchFamily="34" charset="-127"/>
                <a:ea typeface="Malgun Gothic" panose="020B0503020000020004" pitchFamily="34" charset="-127"/>
                <a:cs typeface="Times New Roman"/>
              </a:rPr>
              <a:t>2</a:t>
            </a:r>
            <a:endParaRPr lang="en-US" altLang="ko-KR" sz="1800" b="0" dirty="0">
              <a:latin typeface="Malgun Gothic" panose="020B0503020000020004" pitchFamily="34" charset="-127"/>
              <a:ea typeface="Malgun Gothic" panose="020B0503020000020004" pitchFamily="34" charset="-127"/>
              <a:cs typeface="Times New Roman"/>
            </a:endParaRPr>
          </a:p>
        </p:txBody>
      </p:sp>
      <p:pic>
        <p:nvPicPr>
          <p:cNvPr id="9" name="그림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2636912"/>
            <a:ext cx="4075304" cy="658124"/>
          </a:xfrm>
          <a:prstGeom prst="rect">
            <a:avLst/>
          </a:prstGeom>
          <a:ln>
            <a:noFill/>
          </a:ln>
        </p:spPr>
      </p:pic>
      <p:pic>
        <p:nvPicPr>
          <p:cNvPr id="10" name="그림 9" descr="텍스트, 풍선, 항공기이(가) 표시된 사진&#10;&#10;자동 생성된 설명">
            <a:extLst>
              <a:ext uri="{FF2B5EF4-FFF2-40B4-BE49-F238E27FC236}">
                <a16:creationId xmlns:a16="http://schemas.microsoft.com/office/drawing/2014/main" id="{00AF7712-2C61-3270-A3BF-7F4B842871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499" y="2798943"/>
            <a:ext cx="2242120" cy="3770511"/>
          </a:xfrm>
          <a:prstGeom prst="rect">
            <a:avLst/>
          </a:prstGeom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4AC5E0BC-9921-CD35-A4FD-91F53BC341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7567" y="4253028"/>
            <a:ext cx="5093857" cy="2169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27100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A9D3355-3274-6E5A-AD39-605FF19A43EC}"/>
              </a:ext>
            </a:extLst>
          </p:cNvPr>
          <p:cNvSpPr txBox="1"/>
          <p:nvPr/>
        </p:nvSpPr>
        <p:spPr>
          <a:xfrm>
            <a:off x="467544" y="2204864"/>
            <a:ext cx="36583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온도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-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부피 관계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: Charles 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법칙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EAFF2C1-F876-8696-D36D-3658B5823C8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graphicFrame>
        <p:nvGraphicFramePr>
          <p:cNvPr id="13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8070553"/>
              </p:ext>
            </p:extLst>
          </p:nvPr>
        </p:nvGraphicFramePr>
        <p:xfrm>
          <a:off x="6135511" y="3573016"/>
          <a:ext cx="844323" cy="71695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2" imgW="508000" imgH="431800" progId="Equation.3">
                  <p:embed/>
                </p:oleObj>
              </mc:Choice>
              <mc:Fallback>
                <p:oleObj name="Equation" r:id="rId2" imgW="508000" imgH="431800" progId="Equation.3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35511" y="3573016"/>
                        <a:ext cx="844323" cy="716959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4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870" y="4289975"/>
            <a:ext cx="3968852" cy="2366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그림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7490" y="3562730"/>
            <a:ext cx="3960330" cy="716957"/>
          </a:xfrm>
          <a:prstGeom prst="rect">
            <a:avLst/>
          </a:prstGeom>
          <a:ln>
            <a:noFill/>
          </a:ln>
        </p:spPr>
      </p:pic>
      <p:cxnSp>
        <p:nvCxnSpPr>
          <p:cNvPr id="16" name="Straight Arrow Connector 2"/>
          <p:cNvCxnSpPr/>
          <p:nvPr/>
        </p:nvCxnSpPr>
        <p:spPr bwMode="auto">
          <a:xfrm>
            <a:off x="5377184" y="3922770"/>
            <a:ext cx="522531" cy="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4" name="TextBox 3">
            <a:extLst>
              <a:ext uri="{FF2B5EF4-FFF2-40B4-BE49-F238E27FC236}">
                <a16:creationId xmlns:a16="http://schemas.microsoft.com/office/drawing/2014/main" id="{65EE5A0B-90B3-3D76-70D8-065245F7F951}"/>
              </a:ext>
            </a:extLst>
          </p:cNvPr>
          <p:cNvSpPr txBox="1"/>
          <p:nvPr/>
        </p:nvSpPr>
        <p:spPr>
          <a:xfrm>
            <a:off x="432521" y="2708920"/>
            <a:ext cx="8315944" cy="750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샤를 법칙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(Charles Law)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부피와 온도 사이의 관계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이상기체 부피는 절대온도에 정비례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일정한 몰수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압력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6375310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8A35C3-B81C-C160-931A-8710CA8C42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2C63205-E106-0E7E-E95A-BF5145850B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71F6EE2A-9114-7CDE-25D6-DDD2604BB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1151" y="3601960"/>
            <a:ext cx="2532805" cy="270736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D1526F13-3361-41FD-F4B2-E9887E261B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3583492"/>
            <a:ext cx="2447785" cy="2784019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B7CC36F-671F-73C3-BEE7-B6AA3A0DD6BD}"/>
              </a:ext>
            </a:extLst>
          </p:cNvPr>
          <p:cNvSpPr txBox="1"/>
          <p:nvPr/>
        </p:nvSpPr>
        <p:spPr>
          <a:xfrm>
            <a:off x="467544" y="2204864"/>
            <a:ext cx="365837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온도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-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부피 관계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: Charles 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법칙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9F2D1F40-29F7-566D-B9C4-159D3B13A6B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2">
            <a:extLst>
              <a:ext uri="{FF2B5EF4-FFF2-40B4-BE49-F238E27FC236}">
                <a16:creationId xmlns:a16="http://schemas.microsoft.com/office/drawing/2014/main" id="{AA552069-34E0-A312-77B8-3847841C2C5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544"/>
          <a:stretch/>
        </p:blipFill>
        <p:spPr>
          <a:xfrm>
            <a:off x="827584" y="3562730"/>
            <a:ext cx="1800200" cy="716957"/>
          </a:xfrm>
          <a:prstGeom prst="rect">
            <a:avLst/>
          </a:prstGeom>
          <a:ln>
            <a:noFill/>
          </a:ln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51FDFC9E-0D8D-FFE1-C09E-06A65866FC14}"/>
              </a:ext>
            </a:extLst>
          </p:cNvPr>
          <p:cNvSpPr txBox="1"/>
          <p:nvPr/>
        </p:nvSpPr>
        <p:spPr>
          <a:xfrm>
            <a:off x="432521" y="2708920"/>
            <a:ext cx="8315944" cy="750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샤를 법칙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(Charles Law) 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부피와 온도 사이의 관계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이상기체 부피는 절대온도에 정비례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일정한 몰수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와 압력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(P)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에서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pic>
        <p:nvPicPr>
          <p:cNvPr id="18" name="그림 2">
            <a:extLst>
              <a:ext uri="{FF2B5EF4-FFF2-40B4-BE49-F238E27FC236}">
                <a16:creationId xmlns:a16="http://schemas.microsoft.com/office/drawing/2014/main" id="{6E08D619-2D7C-E4EB-53F4-6823BDD034B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275"/>
          <a:stretch/>
        </p:blipFill>
        <p:spPr>
          <a:xfrm>
            <a:off x="827584" y="4403286"/>
            <a:ext cx="1296034" cy="716957"/>
          </a:xfrm>
          <a:prstGeom prst="rect">
            <a:avLst/>
          </a:prstGeom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26107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AE5627-FF11-AD61-1AD1-F9AF181A498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Picture 5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4204418"/>
            <a:ext cx="4032448" cy="24041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0FBAB2FB-BE21-C010-A717-53E2E7416A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DEA165-21E2-9CE2-51ED-42A267C00698}"/>
              </a:ext>
            </a:extLst>
          </p:cNvPr>
          <p:cNvSpPr txBox="1"/>
          <p:nvPr/>
        </p:nvSpPr>
        <p:spPr>
          <a:xfrm>
            <a:off x="467544" y="2204864"/>
            <a:ext cx="3866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양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-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부피의 관계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: Avogadro 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664DD794-BF91-3EBC-A010-1C8E185B5B5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4E15E1-89BE-965A-A75F-0DFF1DADBDB5}"/>
              </a:ext>
            </a:extLst>
          </p:cNvPr>
          <p:cNvSpPr txBox="1"/>
          <p:nvPr/>
        </p:nvSpPr>
        <p:spPr>
          <a:xfrm>
            <a:off x="432521" y="2708920"/>
            <a:ext cx="8531967" cy="7486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아보가드로 법칙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(Avogadro Law) 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부피와 몰수 사이의 관계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이상기체 부피는 몰수에 정비례한다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일정한 온도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(T)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와 압력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(P)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cxnSp>
        <p:nvCxnSpPr>
          <p:cNvPr id="16" name="Straight Arrow Connector 12"/>
          <p:cNvCxnSpPr>
            <a:cxnSpLocks/>
          </p:cNvCxnSpPr>
          <p:nvPr/>
        </p:nvCxnSpPr>
        <p:spPr bwMode="auto">
          <a:xfrm>
            <a:off x="6548462" y="3861048"/>
            <a:ext cx="576064" cy="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graphicFrame>
        <p:nvGraphicFramePr>
          <p:cNvPr id="1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57915504"/>
              </p:ext>
            </p:extLst>
          </p:nvPr>
        </p:nvGraphicFramePr>
        <p:xfrm>
          <a:off x="715814" y="3548993"/>
          <a:ext cx="5616624" cy="66927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543300" imgH="393700" progId="Equation.3">
                  <p:embed/>
                </p:oleObj>
              </mc:Choice>
              <mc:Fallback>
                <p:oleObj name="Equation" r:id="rId3" imgW="3543300" imgH="393700" progId="Equation.3">
                  <p:embed/>
                  <p:pic>
                    <p:nvPicPr>
                      <p:cNvPr id="14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5814" y="3548993"/>
                        <a:ext cx="5616624" cy="66927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0185568"/>
              </p:ext>
            </p:extLst>
          </p:nvPr>
        </p:nvGraphicFramePr>
        <p:xfrm>
          <a:off x="7378851" y="3501008"/>
          <a:ext cx="83185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495300" imgH="469900" progId="Equation.3">
                  <p:embed/>
                </p:oleObj>
              </mc:Choice>
              <mc:Fallback>
                <p:oleObj name="Equation" r:id="rId5" imgW="495300" imgH="469900" progId="Equation.3">
                  <p:embed/>
                  <p:pic>
                    <p:nvPicPr>
                      <p:cNvPr id="15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78851" y="3501008"/>
                        <a:ext cx="83185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356116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B86F46-8B0D-500E-9A66-031C76E08D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그림 19">
            <a:extLst>
              <a:ext uri="{FF2B5EF4-FFF2-40B4-BE49-F238E27FC236}">
                <a16:creationId xmlns:a16="http://schemas.microsoft.com/office/drawing/2014/main" id="{2C30518F-B481-0D43-4FA3-4686629A3B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544" y="4053620"/>
            <a:ext cx="6192688" cy="2615740"/>
          </a:xfrm>
          <a:prstGeom prst="rect">
            <a:avLst/>
          </a:prstGeom>
        </p:spPr>
      </p:pic>
      <p:sp>
        <p:nvSpPr>
          <p:cNvPr id="2" name="제목 1">
            <a:extLst>
              <a:ext uri="{FF2B5EF4-FFF2-40B4-BE49-F238E27FC236}">
                <a16:creationId xmlns:a16="http://schemas.microsoft.com/office/drawing/2014/main" id="{F4DA6DFE-3EA3-AD33-AE38-790B1EC1F5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133233-E384-D4BF-A97A-CBBBCB9A861B}"/>
              </a:ext>
            </a:extLst>
          </p:cNvPr>
          <p:cNvSpPr txBox="1"/>
          <p:nvPr/>
        </p:nvSpPr>
        <p:spPr>
          <a:xfrm>
            <a:off x="467544" y="2204864"/>
            <a:ext cx="386618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hangingPunct="1">
              <a:spcBef>
                <a:spcPct val="0"/>
              </a:spcBef>
            </a:pP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양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-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부피의 관계</a:t>
            </a:r>
            <a:r>
              <a:rPr kumimoji="0" lang="en-US" altLang="ko-KR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: Avogadro </a:t>
            </a:r>
            <a:r>
              <a:rPr kumimoji="0" lang="ko-KR" altLang="en-US" sz="20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 charset="0"/>
              </a:rPr>
              <a:t>법칙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1A72616F-29A9-8993-064A-02187D0DF69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9DED2EA-2E68-970A-24C6-262D8ADED401}"/>
              </a:ext>
            </a:extLst>
          </p:cNvPr>
          <p:cNvSpPr txBox="1"/>
          <p:nvPr/>
        </p:nvSpPr>
        <p:spPr>
          <a:xfrm>
            <a:off x="432521" y="2708920"/>
            <a:ext cx="8711479" cy="117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표준 온도와 압력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(STP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상태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기체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몰이 차지하는 부피를 표준 몰 부피라 </a:t>
            </a:r>
            <a:b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거의 모든 기체에서 일정한 값을 갖는다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STP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상태에서 이상기체의 표준 몰 부피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(standard molar volume)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22.414 L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en-US" altLang="ko-KR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4" name="Text Box 5">
            <a:extLst>
              <a:ext uri="{FF2B5EF4-FFF2-40B4-BE49-F238E27FC236}">
                <a16:creationId xmlns:a16="http://schemas.microsoft.com/office/drawing/2014/main" id="{BAEFDA3A-F891-E5A7-6831-1ADF3951F7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724128" y="5351206"/>
            <a:ext cx="3240360" cy="52322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wrap="square">
            <a:spAutoFit/>
          </a:bodyPr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ko-KR" altLang="en-US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표준온도와 표준압력 </a:t>
            </a:r>
            <a:r>
              <a:rPr lang="en-US" altLang="ko-KR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(STP)</a:t>
            </a:r>
            <a:r>
              <a:rPr lang="ko-KR" altLang="en-US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br>
              <a:rPr lang="en-US" altLang="ko-KR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</a:br>
            <a:r>
              <a:rPr lang="en-US" altLang="ko-KR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  <a:sym typeface="Wingdings" panose="05000000000000000000" pitchFamily="2" charset="2"/>
              </a:rPr>
              <a:t> </a:t>
            </a:r>
            <a:r>
              <a:rPr lang="en-US" altLang="ko-KR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0 °C (273.15 K), 1 atm</a:t>
            </a:r>
            <a:r>
              <a:rPr lang="ko-KR" altLang="en-US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lang="en-US" altLang="ko-KR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(760 </a:t>
            </a:r>
            <a:r>
              <a:rPr lang="en-US" altLang="ko-KR" sz="1400" dirty="0" err="1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torr</a:t>
            </a:r>
            <a:r>
              <a:rPr lang="en-US" altLang="ko-KR" sz="14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31712571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210D8-16AE-C3C7-3D19-EE4A03BC2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73F869-5611-F056-3EBD-AB4D71F9D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8F7DA5-6E16-5106-D14B-93955BBF53ED}"/>
              </a:ext>
            </a:extLst>
          </p:cNvPr>
          <p:cNvSpPr txBox="1"/>
          <p:nvPr/>
        </p:nvSpPr>
        <p:spPr>
          <a:xfrm>
            <a:off x="467544" y="2204864"/>
            <a:ext cx="493757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이상 기체 법칙 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(=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이상기체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상태방정식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4E106CE-7004-D417-99BF-8019E143565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23" name="Picture 7" descr="305p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996"/>
          <a:stretch/>
        </p:blipFill>
        <p:spPr bwMode="auto">
          <a:xfrm>
            <a:off x="1403648" y="2652972"/>
            <a:ext cx="3960440" cy="1449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4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4213224"/>
              </p:ext>
            </p:extLst>
          </p:nvPr>
        </p:nvGraphicFramePr>
        <p:xfrm>
          <a:off x="1059755" y="4633178"/>
          <a:ext cx="3672408" cy="73373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159000" imgH="431800" progId="Equation.3">
                  <p:embed/>
                </p:oleObj>
              </mc:Choice>
              <mc:Fallback>
                <p:oleObj name="Equation" r:id="rId3" imgW="2159000" imgH="431800" progId="Equation.3">
                  <p:embed/>
                  <p:pic>
                    <p:nvPicPr>
                      <p:cNvPr id="3379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9755" y="4633178"/>
                        <a:ext cx="3672408" cy="73373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8" name="Picture 7" descr="305p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55" t="69912" r="34424"/>
          <a:stretch/>
        </p:blipFill>
        <p:spPr bwMode="auto">
          <a:xfrm>
            <a:off x="5925497" y="3012305"/>
            <a:ext cx="1447429" cy="893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" name="Right Brace 1"/>
          <p:cNvSpPr/>
          <p:nvPr/>
        </p:nvSpPr>
        <p:spPr bwMode="auto">
          <a:xfrm>
            <a:off x="5620890" y="2823974"/>
            <a:ext cx="247254" cy="1270030"/>
          </a:xfrm>
          <a:prstGeom prst="rightBrac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t" anchorCtr="0" compatLnSpc="1">
            <a:prstTxWarp prst="textNoShape">
              <a:avLst/>
            </a:prstTxWarp>
          </a:bodyPr>
          <a:lstStyle/>
          <a:p>
            <a:pPr marL="342900" marR="0" indent="-342900" algn="l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1" lang="en-US" sz="1600" b="1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pic>
        <p:nvPicPr>
          <p:cNvPr id="30" name="그림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2800" y="5373216"/>
            <a:ext cx="1562136" cy="733731"/>
          </a:xfrm>
          <a:prstGeom prst="rect">
            <a:avLst/>
          </a:prstGeom>
          <a:ln>
            <a:noFill/>
          </a:ln>
        </p:spPr>
      </p:pic>
      <p:cxnSp>
        <p:nvCxnSpPr>
          <p:cNvPr id="31" name="Straight Arrow Connector 14"/>
          <p:cNvCxnSpPr/>
          <p:nvPr/>
        </p:nvCxnSpPr>
        <p:spPr bwMode="auto">
          <a:xfrm>
            <a:off x="1608797" y="5740081"/>
            <a:ext cx="792088" cy="0"/>
          </a:xfrm>
          <a:prstGeom prst="straightConnector1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9" name="그림 8" descr="테이블이(가) 표시된 사진&#10;&#10;자동 생성된 설명">
            <a:extLst>
              <a:ext uri="{FF2B5EF4-FFF2-40B4-BE49-F238E27FC236}">
                <a16:creationId xmlns:a16="http://schemas.microsoft.com/office/drawing/2014/main" id="{F561EE83-5E5B-C7D0-3A44-5D357FC30363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25193"/>
          <a:stretch/>
        </p:blipFill>
        <p:spPr>
          <a:xfrm>
            <a:off x="5076056" y="4777929"/>
            <a:ext cx="2064302" cy="1924304"/>
          </a:xfrm>
          <a:prstGeom prst="rect">
            <a:avLst/>
          </a:prstGeom>
        </p:spPr>
      </p:pic>
      <p:sp>
        <p:nvSpPr>
          <p:cNvPr id="10" name="Text Box 10">
            <a:extLst>
              <a:ext uri="{FF2B5EF4-FFF2-40B4-BE49-F238E27FC236}">
                <a16:creationId xmlns:a16="http://schemas.microsoft.com/office/drawing/2014/main" id="{209D41C2-7351-1EEF-F355-EB789A5B8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37820" y="4420320"/>
            <a:ext cx="1614545" cy="338554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marL="180975" indent="-180975" eaLnBrk="1" hangingPunct="1">
              <a:spcBef>
                <a:spcPct val="0"/>
              </a:spcBef>
              <a:buFont typeface="Arial" panose="020B0604020202020204" pitchFamily="34" charset="0"/>
              <a:buChar char="•"/>
            </a:pPr>
            <a:r>
              <a:rPr lang="ko-KR" altLang="en-US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 상수 </a:t>
            </a:r>
            <a:r>
              <a:rPr lang="en-US" altLang="ko-KR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(R)</a:t>
            </a:r>
            <a:endParaRPr lang="ko-KR" altLang="en-US" dirty="0">
              <a:solidFill>
                <a:srgbClr val="000000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8786416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210D8-16AE-C3C7-3D19-EE4A03BC26C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E73F869-5611-F056-3EBD-AB4D71F9D6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18F7DA5-6E16-5106-D14B-93955BBF53ED}"/>
              </a:ext>
            </a:extLst>
          </p:cNvPr>
          <p:cNvSpPr txBox="1"/>
          <p:nvPr/>
        </p:nvSpPr>
        <p:spPr>
          <a:xfrm>
            <a:off x="467544" y="2204864"/>
            <a:ext cx="52501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이상기체 상태방정식을 이용한 </a:t>
            </a:r>
            <a:r>
              <a:rPr kumimoji="0" lang="ko-KR" altLang="en-US" sz="20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몰질량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계산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24E106CE-7004-D417-99BF-8019E143565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16" name="Rectangle 5"/>
          <p:cNvSpPr txBox="1">
            <a:spLocks noChangeArrowheads="1"/>
          </p:cNvSpPr>
          <p:nvPr/>
        </p:nvSpPr>
        <p:spPr>
          <a:xfrm>
            <a:off x="685800" y="96730"/>
            <a:ext cx="7772400" cy="658812"/>
          </a:xfrm>
          <a:prstGeom prst="rect">
            <a:avLst/>
          </a:prstGeom>
          <a:noFill/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80000"/>
              </a:lnSpc>
              <a:buClr>
                <a:schemeClr val="tx1"/>
              </a:buClr>
            </a:pPr>
            <a:endParaRPr lang="ko-KR" altLang="en-US" sz="1800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09631" y="3699973"/>
            <a:ext cx="4187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or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2" name="Line 18"/>
          <p:cNvSpPr>
            <a:spLocks noChangeShapeType="1"/>
          </p:cNvSpPr>
          <p:nvPr/>
        </p:nvSpPr>
        <p:spPr bwMode="auto">
          <a:xfrm>
            <a:off x="3425655" y="4335157"/>
            <a:ext cx="0" cy="1138294"/>
          </a:xfrm>
          <a:prstGeom prst="line">
            <a:avLst/>
          </a:prstGeom>
          <a:noFill/>
          <a:ln w="12700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ko-KR" altLang="en-US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 Box 17"/>
          <p:cNvSpPr txBox="1">
            <a:spLocks noChangeArrowheads="1"/>
          </p:cNvSpPr>
          <p:nvPr/>
        </p:nvSpPr>
        <p:spPr bwMode="auto">
          <a:xfrm>
            <a:off x="5717699" y="4387248"/>
            <a:ext cx="1935145" cy="9294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spcBef>
                <a:spcPct val="20000"/>
              </a:spcBef>
              <a:buClr>
                <a:schemeClr val="accent1"/>
              </a:buClr>
              <a:buChar char="•"/>
              <a:defRPr kumimoji="1" sz="32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1pPr>
            <a:lvl2pPr marL="742950" indent="-285750" latinLnBrk="1">
              <a:spcBef>
                <a:spcPct val="20000"/>
              </a:spcBef>
              <a:buClr>
                <a:schemeClr val="hlink"/>
              </a:buClr>
              <a:buChar char="–"/>
              <a:defRPr kumimoji="1" sz="28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2pPr>
            <a:lvl3pPr marL="1143000" indent="-228600" latinLnBrk="1">
              <a:spcBef>
                <a:spcPct val="20000"/>
              </a:spcBef>
              <a:buClr>
                <a:schemeClr val="accent1"/>
              </a:buClr>
              <a:buChar char="•"/>
              <a:defRPr kumimoji="1" sz="24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3pPr>
            <a:lvl4pPr marL="1600200" indent="-228600" latinLnBrk="1">
              <a:spcBef>
                <a:spcPct val="20000"/>
              </a:spcBef>
              <a:buClr>
                <a:schemeClr val="folHlink"/>
              </a:buClr>
              <a:buChar char="–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4pPr>
            <a:lvl5pPr marL="2057400" indent="-228600" latinLnBrk="1">
              <a:spcBef>
                <a:spcPct val="20000"/>
              </a:spcBef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Char char="»"/>
              <a:defRPr kumimoji="1" sz="2000">
                <a:solidFill>
                  <a:schemeClr val="tx1"/>
                </a:solidFill>
                <a:latin typeface="굴림" panose="020B0600000101010101" pitchFamily="50" charset="-127"/>
                <a:ea typeface="굴림" panose="020B0600000101010101" pitchFamily="50" charset="-127"/>
              </a:defRPr>
            </a:lvl9pPr>
          </a:lstStyle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ko-KR" sz="1600" b="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n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: mole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수</a:t>
            </a:r>
            <a:endParaRPr lang="en-US" altLang="ko-KR" sz="16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W : 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기체의 질량</a:t>
            </a:r>
          </a:p>
          <a:p>
            <a:pPr eaLnBrk="1" hangingPunct="1">
              <a:buClr>
                <a:schemeClr val="tx1"/>
              </a:buClr>
              <a:buFont typeface="Wingdings" panose="05000000000000000000" pitchFamily="2" charset="2"/>
              <a:buNone/>
            </a:pPr>
            <a:r>
              <a:rPr lang="en-US" altLang="ko-KR" sz="1600" b="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: </a:t>
            </a:r>
            <a:r>
              <a:rPr lang="ko-KR" altLang="en-US" sz="16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몰질량</a:t>
            </a:r>
            <a:r>
              <a:rPr lang="ko-KR" altLang="en-US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(g/mol)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4DEBDE7-472B-015C-5DBB-8E1A1E7F15D4}"/>
              </a:ext>
            </a:extLst>
          </p:cNvPr>
          <p:cNvSpPr txBox="1"/>
          <p:nvPr/>
        </p:nvSpPr>
        <p:spPr>
          <a:xfrm>
            <a:off x="432521" y="2708920"/>
            <a:ext cx="8711479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몰질량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en-US" altLang="ko-KR" sz="1800" b="0" i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(g/mol) :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순수한 물질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몰의 질량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168F788-FD3B-C996-91AB-B7C231B4BFED}"/>
                  </a:ext>
                </a:extLst>
              </p:cNvPr>
              <p:cNvSpPr txBox="1"/>
              <p:nvPr/>
            </p:nvSpPr>
            <p:spPr>
              <a:xfrm>
                <a:off x="1465574" y="3667918"/>
                <a:ext cx="145700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𝑃𝑉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𝑛𝑅𝑇</m:t>
                      </m:r>
                    </m:oMath>
                  </m:oMathPara>
                </a14:m>
                <a:endParaRPr lang="ko-KR" altLang="en-US" sz="2400" b="0" dirty="0"/>
              </a:p>
            </p:txBody>
          </p:sp>
        </mc:Choice>
        <mc:Fallback>
          <p:sp>
            <p:nvSpPr>
              <p:cNvPr id="7" name="TextBox 6">
                <a:extLst>
                  <a:ext uri="{FF2B5EF4-FFF2-40B4-BE49-F238E27FC236}">
                    <a16:creationId xmlns:a16="http://schemas.microsoft.com/office/drawing/2014/main" id="{C168F788-FD3B-C996-91AB-B7C231B4BF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65574" y="3667918"/>
                <a:ext cx="1457002" cy="369332"/>
              </a:xfrm>
              <a:prstGeom prst="rect">
                <a:avLst/>
              </a:prstGeom>
              <a:blipFill>
                <a:blip r:embed="rId2"/>
                <a:stretch>
                  <a:fillRect l="-3347" r="-3347" b="-1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2CFB631-845F-6F91-03E4-7212BAD54939}"/>
                  </a:ext>
                </a:extLst>
              </p:cNvPr>
              <p:cNvSpPr txBox="1"/>
              <p:nvPr/>
            </p:nvSpPr>
            <p:spPr>
              <a:xfrm>
                <a:off x="3972876" y="3502937"/>
                <a:ext cx="1630767" cy="69929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𝑉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𝑅</m:t>
                      </m:r>
                      <m:d>
                        <m:d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f>
                            <m:fPr>
                              <m:ctrlPr>
                                <a:rPr lang="en-US" altLang="ko-KR" sz="2400" b="0" i="1" smtClean="0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altLang="ko-KR" sz="2400" b="0" i="1" smtClean="0">
                                  <a:latin typeface="Cambria Math" panose="02040503050406030204" pitchFamily="18" charset="0"/>
                                </a:rPr>
                                <m:t>𝑛𝑇</m:t>
                              </m:r>
                            </m:num>
                            <m:den>
                              <m:r>
                                <a:rPr lang="en-US" altLang="ko-KR" sz="2400" b="0" i="1" smtClean="0">
                                  <a:latin typeface="Cambria Math" panose="02040503050406030204" pitchFamily="18" charset="0"/>
                                </a:rPr>
                                <m:t>𝑃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ko-KR" altLang="en-US" sz="2400" b="0" dirty="0"/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E2CFB631-845F-6F91-03E4-7212BAD549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72876" y="3502937"/>
                <a:ext cx="1630767" cy="69929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243255F-D215-EDD8-092A-5A3AF2778E18}"/>
                  </a:ext>
                </a:extLst>
              </p:cNvPr>
              <p:cNvSpPr txBox="1"/>
              <p:nvPr/>
            </p:nvSpPr>
            <p:spPr>
              <a:xfrm>
                <a:off x="2273527" y="4507474"/>
                <a:ext cx="988155" cy="689035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𝑛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𝑊</m:t>
                          </m:r>
                        </m:num>
                        <m:den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𝑀</m:t>
                          </m:r>
                        </m:den>
                      </m:f>
                    </m:oMath>
                  </m:oMathPara>
                </a14:m>
                <a:endParaRPr lang="ko-KR" altLang="en-US" sz="2400" b="0" dirty="0"/>
              </a:p>
            </p:txBody>
          </p:sp>
        </mc:Choice>
        <mc:Fallback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A243255F-D215-EDD8-092A-5A3AF2778E1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73527" y="4507474"/>
                <a:ext cx="988155" cy="68903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3E0D505-359A-6283-FFF7-7846035D2706}"/>
                  </a:ext>
                </a:extLst>
              </p:cNvPr>
              <p:cNvSpPr txBox="1"/>
              <p:nvPr/>
            </p:nvSpPr>
            <p:spPr>
              <a:xfrm>
                <a:off x="2163414" y="5632555"/>
                <a:ext cx="2511137" cy="691471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n-US" altLang="ko-KR" sz="2400" b="0" i="0" smtClean="0">
                          <a:latin typeface="Cambria Math" panose="02040503050406030204" pitchFamily="18" charset="0"/>
                        </a:rPr>
                        <m:t>(</m:t>
                      </m:r>
                      <m:r>
                        <m:rPr>
                          <m:sty m:val="p"/>
                        </m:rPr>
                        <a:rPr lang="en-US" altLang="ko-KR" sz="2400" b="0" i="0" smtClean="0">
                          <a:latin typeface="Cambria Math" panose="02040503050406030204" pitchFamily="18" charset="0"/>
                        </a:rPr>
                        <m:t>g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/</m:t>
                      </m:r>
                      <m:r>
                        <m:rPr>
                          <m:sty m:val="p"/>
                        </m:rPr>
                        <a:rPr lang="en-US" altLang="ko-KR" sz="2400" b="0" i="0" smtClean="0">
                          <a:latin typeface="Cambria Math" panose="02040503050406030204" pitchFamily="18" charset="0"/>
                        </a:rPr>
                        <m:t>mol</m:t>
                      </m:r>
                      <m:r>
                        <a:rPr lang="en-US" altLang="ko-KR" sz="2400" b="0" i="0" smtClean="0">
                          <a:latin typeface="Cambria Math" panose="02040503050406030204" pitchFamily="18" charset="0"/>
                        </a:rPr>
                        <m:t>)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altLang="ko-KR" sz="2400" b="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altLang="ko-KR" sz="2400" b="0" i="1">
                              <a:latin typeface="Cambria Math" panose="02040503050406030204" pitchFamily="18" charset="0"/>
                            </a:rPr>
                            <m:t>𝑊</m:t>
                          </m:r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  <m:r>
                            <a:rPr lang="en-US" altLang="ko-KR" sz="2400" b="0" i="1">
                              <a:latin typeface="Cambria Math" panose="02040503050406030204" pitchFamily="18" charset="0"/>
                            </a:rPr>
                            <m:t>𝑇</m:t>
                          </m:r>
                        </m:num>
                        <m:den>
                          <m:r>
                            <a:rPr lang="en-US" altLang="ko-KR" sz="2400" b="0" i="1">
                              <a:latin typeface="Cambria Math" panose="02040503050406030204" pitchFamily="18" charset="0"/>
                            </a:rPr>
                            <m:t>𝑃</m:t>
                          </m:r>
                          <m:r>
                            <a:rPr lang="en-US" altLang="ko-KR" sz="2400" b="0" i="1" smtClean="0">
                              <a:latin typeface="Cambria Math" panose="02040503050406030204" pitchFamily="18" charset="0"/>
                            </a:rPr>
                            <m:t>𝑉</m:t>
                          </m:r>
                        </m:den>
                      </m:f>
                    </m:oMath>
                  </m:oMathPara>
                </a14:m>
                <a:endParaRPr lang="ko-KR" altLang="en-US" sz="2400" b="0" dirty="0"/>
              </a:p>
            </p:txBody>
          </p:sp>
        </mc:Choice>
        <mc:Fallback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C3E0D505-359A-6283-FFF7-7846035D270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63414" y="5632555"/>
                <a:ext cx="2511137" cy="691471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265173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D072BF-2C28-55A5-740F-86BE5B9FF9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01B3D5A-EC63-D54A-51B2-84B8D905B2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664D246-E063-A9F8-DD82-2C458574DB19}"/>
              </a:ext>
            </a:extLst>
          </p:cNvPr>
          <p:cNvSpPr txBox="1"/>
          <p:nvPr/>
        </p:nvSpPr>
        <p:spPr>
          <a:xfrm>
            <a:off x="467544" y="2204864"/>
            <a:ext cx="130035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실제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기체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48767C04-BCB1-3F56-0A45-AA534E14428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16" name="Rectangle 5">
            <a:extLst>
              <a:ext uri="{FF2B5EF4-FFF2-40B4-BE49-F238E27FC236}">
                <a16:creationId xmlns:a16="http://schemas.microsoft.com/office/drawing/2014/main" id="{A8424638-921C-FD1D-3AB3-C8CEE9182A1E}"/>
              </a:ext>
            </a:extLst>
          </p:cNvPr>
          <p:cNvSpPr txBox="1">
            <a:spLocks noChangeArrowheads="1"/>
          </p:cNvSpPr>
          <p:nvPr/>
        </p:nvSpPr>
        <p:spPr>
          <a:xfrm>
            <a:off x="685800" y="96730"/>
            <a:ext cx="7772400" cy="658812"/>
          </a:xfrm>
          <a:prstGeom prst="rect">
            <a:avLst/>
          </a:prstGeom>
          <a:noFill/>
        </p:spPr>
        <p:txBody>
          <a:bodyPr/>
          <a:lstStyle>
            <a:lvl1pPr marL="342900" indent="-3429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1pPr>
            <a:lvl2pPr marL="742950" indent="-28575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2pPr>
            <a:lvl3pPr marL="11430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3pPr>
            <a:lvl4pPr marL="16002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4pPr>
            <a:lvl5pPr marL="2057400" indent="-228600" algn="l" rtl="0" eaLnBrk="0" fontAlgn="base" latinLnBrk="1" hangingPunct="0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  <a:cs typeface="굴림" charset="0"/>
              </a:defRPr>
            </a:lvl5pPr>
            <a:lvl6pPr marL="25146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 latinLnBrk="1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algn="just" eaLnBrk="1" hangingPunct="1">
              <a:lnSpc>
                <a:spcPct val="180000"/>
              </a:lnSpc>
              <a:buClr>
                <a:schemeClr val="tx1"/>
              </a:buClr>
            </a:pPr>
            <a:endParaRPr lang="ko-KR" altLang="en-US" sz="1800" b="1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92D84-537A-ED88-034B-B7ABEE5BE6DF}"/>
              </a:ext>
            </a:extLst>
          </p:cNvPr>
          <p:cNvSpPr txBox="1"/>
          <p:nvPr/>
        </p:nvSpPr>
        <p:spPr>
          <a:xfrm>
            <a:off x="432521" y="2708920"/>
            <a:ext cx="8711479" cy="8255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기체는 고압에서 이상적으로 거동하지 않는다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분자는 일정한 부피를 가지고 있으며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인력이 작용한다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</p:txBody>
      </p:sp>
      <p:grpSp>
        <p:nvGrpSpPr>
          <p:cNvPr id="15" name="그룹 14">
            <a:extLst>
              <a:ext uri="{FF2B5EF4-FFF2-40B4-BE49-F238E27FC236}">
                <a16:creationId xmlns:a16="http://schemas.microsoft.com/office/drawing/2014/main" id="{06D77953-0CF1-075F-677A-B2244956F2BC}"/>
              </a:ext>
            </a:extLst>
          </p:cNvPr>
          <p:cNvGrpSpPr/>
          <p:nvPr/>
        </p:nvGrpSpPr>
        <p:grpSpPr>
          <a:xfrm>
            <a:off x="323527" y="3918479"/>
            <a:ext cx="2887543" cy="2390840"/>
            <a:chOff x="251520" y="3705913"/>
            <a:chExt cx="3600400" cy="2981074"/>
          </a:xfrm>
        </p:grpSpPr>
        <p:pic>
          <p:nvPicPr>
            <p:cNvPr id="4" name="그림 3">
              <a:extLst>
                <a:ext uri="{FF2B5EF4-FFF2-40B4-BE49-F238E27FC236}">
                  <a16:creationId xmlns:a16="http://schemas.microsoft.com/office/drawing/2014/main" id="{E7061C3C-EAA3-1C01-305D-5FC3312CFE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22116" b="8272"/>
            <a:stretch/>
          </p:blipFill>
          <p:spPr>
            <a:xfrm>
              <a:off x="251520" y="3705913"/>
              <a:ext cx="3600400" cy="2703331"/>
            </a:xfrm>
            <a:prstGeom prst="rect">
              <a:avLst/>
            </a:prstGeom>
          </p:spPr>
        </p:pic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22D17794-4A9A-9568-C714-67F1AE498FE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t="92764" r="30148" b="-654"/>
            <a:stretch/>
          </p:blipFill>
          <p:spPr>
            <a:xfrm>
              <a:off x="683442" y="6474392"/>
              <a:ext cx="2952328" cy="212595"/>
            </a:xfrm>
            <a:prstGeom prst="rect">
              <a:avLst/>
            </a:prstGeom>
          </p:spPr>
        </p:pic>
      </p:grpSp>
      <p:pic>
        <p:nvPicPr>
          <p:cNvPr id="10" name="그림 9" descr="텍스트, 컵, 식탁용기구이(가) 표시된 사진&#10;&#10;자동 생성된 설명">
            <a:extLst>
              <a:ext uri="{FF2B5EF4-FFF2-40B4-BE49-F238E27FC236}">
                <a16:creationId xmlns:a16="http://schemas.microsoft.com/office/drawing/2014/main" id="{5582E91E-4D8E-05E1-15E5-BF2A0213CD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504" y="3832430"/>
            <a:ext cx="2223621" cy="2576814"/>
          </a:xfrm>
          <a:prstGeom prst="rect">
            <a:avLst/>
          </a:prstGeom>
        </p:spPr>
      </p:pic>
      <p:grpSp>
        <p:nvGrpSpPr>
          <p:cNvPr id="18" name="그룹 17">
            <a:extLst>
              <a:ext uri="{FF2B5EF4-FFF2-40B4-BE49-F238E27FC236}">
                <a16:creationId xmlns:a16="http://schemas.microsoft.com/office/drawing/2014/main" id="{D5BE9974-CF56-021C-1F04-6642839B3079}"/>
              </a:ext>
            </a:extLst>
          </p:cNvPr>
          <p:cNvGrpSpPr/>
          <p:nvPr/>
        </p:nvGrpSpPr>
        <p:grpSpPr>
          <a:xfrm>
            <a:off x="5784479" y="4048406"/>
            <a:ext cx="3035994" cy="2260913"/>
            <a:chOff x="5640462" y="4155655"/>
            <a:chExt cx="2891978" cy="2153664"/>
          </a:xfrm>
        </p:grpSpPr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3CCB0C25-3A4F-5D38-2D42-E352380D09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t="91188" r="13678" b="-1354"/>
            <a:stretch/>
          </p:blipFill>
          <p:spPr>
            <a:xfrm>
              <a:off x="5640463" y="6093296"/>
              <a:ext cx="2891977" cy="216023"/>
            </a:xfrm>
            <a:prstGeom prst="rect">
              <a:avLst/>
            </a:prstGeom>
          </p:spPr>
        </p:pic>
        <p:pic>
          <p:nvPicPr>
            <p:cNvPr id="17" name="그림 16">
              <a:extLst>
                <a:ext uri="{FF2B5EF4-FFF2-40B4-BE49-F238E27FC236}">
                  <a16:creationId xmlns:a16="http://schemas.microsoft.com/office/drawing/2014/main" id="{11822972-CDB8-433C-32A3-FCCB2B2CC3D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14698" b="8812"/>
            <a:stretch/>
          </p:blipFill>
          <p:spPr>
            <a:xfrm>
              <a:off x="5640462" y="4155655"/>
              <a:ext cx="2857839" cy="193764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776815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340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눈금실린더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100㎖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삼각플라스크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500㎖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비커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온도계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스탠드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Hot plate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P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클램프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S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클램프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은박지 뚜껑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3347864" y="2708920"/>
            <a:ext cx="5616624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액체 미지시료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끓는점이 너무 높지 않고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냄새와 독성이 강하지 않은 것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Pentane (C</a:t>
            </a:r>
            <a:r>
              <a:rPr lang="pt-BR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5</a:t>
            </a: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pt-BR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12</a:t>
            </a: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), Hexane  (C</a:t>
            </a:r>
            <a:r>
              <a:rPr lang="pt-BR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</a:t>
            </a: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pt-BR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14</a:t>
            </a: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), Heptane (C</a:t>
            </a:r>
            <a:r>
              <a:rPr lang="pt-BR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7</a:t>
            </a: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H</a:t>
            </a:r>
            <a:r>
              <a:rPr lang="pt-BR" altLang="ko-KR" sz="18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16</a:t>
            </a:r>
            <a:r>
              <a:rPr lang="pt-BR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dirty="0">
              <a:latin typeface="맑은 고딕" panose="020B0503020000020004" pitchFamily="50" charset="-127"/>
              <a:ea typeface="맑은 고딕" panose="020B0503020000020004" pitchFamily="50" charset="-127"/>
              <a:cs typeface="Malgun Gothic Semilight" panose="020B0502040204020203" pitchFamily="50" charset="-127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3383299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3311861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41568" y="4225196"/>
            <a:ext cx="1582490" cy="2065093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6056" y="4225196"/>
            <a:ext cx="1550427" cy="2031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682E0-7587-C31B-6E99-5A6A69523FB5}"/>
              </a:ext>
            </a:extLst>
          </p:cNvPr>
          <p:cNvSpPr txBox="1"/>
          <p:nvPr/>
        </p:nvSpPr>
        <p:spPr>
          <a:xfrm>
            <a:off x="432520" y="2708920"/>
            <a:ext cx="8531968" cy="12080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삼각 플라스크에 알루미늄박으로 뚜껑을 씌우고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바늘로 아주 작은 구멍을 뚫음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알루미늄박 뚜껑을 덮은 플라스크의 무게 측정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59642-57D4-65F0-57AD-C7FDB1595FD0}"/>
              </a:ext>
            </a:extLst>
          </p:cNvPr>
          <p:cNvSpPr txBox="1"/>
          <p:nvPr/>
        </p:nvSpPr>
        <p:spPr>
          <a:xfrm>
            <a:off x="467544" y="2204864"/>
            <a:ext cx="24064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몰 질량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422F450-81B2-B207-F78F-E45BE3317FF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776" y="4221088"/>
            <a:ext cx="3675368" cy="2221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965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43878E-4C9F-22EC-8FA8-4341B61C0D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0D1025-B2E1-C2F6-489E-FF54E1F155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8682E0-7587-C31B-6E99-5A6A69523FB5}"/>
              </a:ext>
            </a:extLst>
          </p:cNvPr>
          <p:cNvSpPr txBox="1"/>
          <p:nvPr/>
        </p:nvSpPr>
        <p:spPr>
          <a:xfrm>
            <a:off x="432520" y="2708920"/>
            <a:ext cx="8711480" cy="1594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3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후드 안에서 플라스크에 약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액체 미지시료를 넣은 후 알루미늄박 뚜껑                              으로 다시 막고 스탠드에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클램프로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고정시킴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3"/>
              <a:defRPr/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500 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비커에 물을 절반 정도 채우고 끓을 때까지 가열시킴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 startAt="3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플라스크를 비커의 바닥에 닿지 않을 정도로 물 속에 깊이 넣음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C59642-57D4-65F0-57AD-C7FDB1595FD0}"/>
              </a:ext>
            </a:extLst>
          </p:cNvPr>
          <p:cNvSpPr txBox="1"/>
          <p:nvPr/>
        </p:nvSpPr>
        <p:spPr>
          <a:xfrm>
            <a:off x="467544" y="2204864"/>
            <a:ext cx="24064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. 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몰 질량 측정</a:t>
            </a:r>
            <a:r>
              <a:rPr kumimoji="0" lang="en-US" altLang="ko-KR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</a:t>
            </a:r>
            <a:endParaRPr kumimoji="0" lang="ko-KR" altLang="en-US" sz="2000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나눔고딕"/>
            </a:endParaRP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E422F450-81B2-B207-F78F-E45BE3317FF9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768" y="4375681"/>
            <a:ext cx="2016224" cy="2302214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29589" y="4407854"/>
            <a:ext cx="1770603" cy="2247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803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D36C9-60B8-52B4-6E8F-4737E6CF7853}"/>
              </a:ext>
            </a:extLst>
          </p:cNvPr>
          <p:cNvSpPr txBox="1"/>
          <p:nvPr/>
        </p:nvSpPr>
        <p:spPr>
          <a:xfrm>
            <a:off x="432521" y="2708920"/>
            <a:ext cx="5795663" cy="22874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000" indent="-342000" eaLnBrk="1" hangingPunct="1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굴림" panose="020B0600000101010101" pitchFamily="50" charset="-127"/>
              <a:buAutoNum type="arabicPeriod" startAt="6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끓는 물의 온도와 대기압 측정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000" indent="-342000" eaLnBrk="1" hangingPunct="1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굴림" panose="020B0600000101010101" pitchFamily="50" charset="-127"/>
              <a:buAutoNum type="arabicPeriod" startAt="6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플라스크 속의 액체가 모두 기화할 때까지 기다림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뚜껑에 뚫린 구멍으로 기체가 새어 나오는 것 관찰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342000" indent="-342000" eaLnBrk="1" hangingPunct="1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Font typeface="굴림" panose="020B0600000101010101" pitchFamily="50" charset="-127"/>
              <a:buAutoNum type="arabicPeriod" startAt="6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플라스크의 액체가 모두 기화하면 꺼내어 식힌 후 플라스크의 물기를 닦음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(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플라스크는 매우 뜨거우므로 손으로 만지지 않기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F85321-2DB8-B7DB-9D8D-27AEB124171F}"/>
              </a:ext>
            </a:extLst>
          </p:cNvPr>
          <p:cNvSpPr txBox="1"/>
          <p:nvPr/>
        </p:nvSpPr>
        <p:spPr>
          <a:xfrm>
            <a:off x="467544" y="2204864"/>
            <a:ext cx="240642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 질량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88224" y="3211729"/>
            <a:ext cx="1972807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83215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93D36C9-60B8-52B4-6E8F-4737E6CF7853}"/>
              </a:ext>
            </a:extLst>
          </p:cNvPr>
          <p:cNvSpPr txBox="1"/>
          <p:nvPr/>
        </p:nvSpPr>
        <p:spPr>
          <a:xfrm>
            <a:off x="432520" y="2708920"/>
            <a:ext cx="8387951" cy="12849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eaLnBrk="1" hangingPunct="1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AutoNum type="arabicPeriod" startAt="9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완전히 말린 플라스크와 뚜껑의 무게 다시 측정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 eaLnBrk="1" hangingPunct="1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  <a:buAutoNum type="arabicPeriod" startAt="9"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플라스크를 깨끗이 세척 후 증류수를 플라스크 입구까지 가득 채우고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</a:p>
          <a:p>
            <a:pPr eaLnBrk="1" hangingPunct="1">
              <a:lnSpc>
                <a:spcPct val="125000"/>
              </a:lnSpc>
              <a:spcBef>
                <a:spcPts val="600"/>
              </a:spcBef>
              <a:buClr>
                <a:schemeClr val="tx1"/>
              </a:buClr>
            </a:pP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눈금실린더를 사용해서 증류수의 부피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플라스크의 부피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측정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F85321-2DB8-B7DB-9D8D-27AEB124171F}"/>
              </a:ext>
            </a:extLst>
          </p:cNvPr>
          <p:cNvSpPr txBox="1"/>
          <p:nvPr/>
        </p:nvSpPr>
        <p:spPr>
          <a:xfrm>
            <a:off x="467544" y="2204864"/>
            <a:ext cx="231666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실험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 질량 측정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7C5659B-20C1-A790-F9F6-2FCDA7F1976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688" y="4091310"/>
            <a:ext cx="2184140" cy="2317319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9912" y="4063381"/>
            <a:ext cx="3763919" cy="2304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15750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78B8A3-DAD4-1EBB-C41C-D681672DD4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6999B9-8D28-5FF1-55F5-141EAD198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실험 결과 계산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0E2530F-1EEF-CD41-13B7-5728E007D83A}"/>
              </a:ext>
            </a:extLst>
          </p:cNvPr>
          <p:cNvSpPr txBox="1"/>
          <p:nvPr/>
        </p:nvSpPr>
        <p:spPr>
          <a:xfrm>
            <a:off x="467544" y="2204864"/>
            <a:ext cx="636584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이상기체 상태방정식을 이용한 미지시료 </a:t>
            </a:r>
            <a:r>
              <a:rPr kumimoji="0" lang="ko-KR" altLang="en-US" sz="2000" dirty="0" err="1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몰질량</a:t>
            </a:r>
            <a:r>
              <a:rPr kumimoji="0" lang="ko-KR" altLang="en-US" sz="2000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나눔고딕"/>
              </a:rPr>
              <a:t> 계산 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A7EDB36E-AF7C-CC19-B0E8-85A567596DD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02992B48-FA61-4C72-510A-B61BA8490385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547"/>
          <a:stretch/>
        </p:blipFill>
        <p:spPr>
          <a:xfrm>
            <a:off x="1115616" y="2629239"/>
            <a:ext cx="6668825" cy="382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6633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1CFD97B-779D-0EE1-B133-3297ED9CAA1A}"/>
              </a:ext>
            </a:extLst>
          </p:cNvPr>
          <p:cNvSpPr txBox="1"/>
          <p:nvPr/>
        </p:nvSpPr>
        <p:spPr>
          <a:xfrm>
            <a:off x="323528" y="2166090"/>
            <a:ext cx="8036396" cy="1514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증발한 기체를 직접 흡입하지 않도록 주의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실험실 환기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가열된 플라스크 등에 화상을 입지 않도록 주의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14629</TotalTime>
  <Words>1025</Words>
  <Application>Microsoft Office PowerPoint</Application>
  <PresentationFormat>화면 슬라이드 쇼(4:3)</PresentationFormat>
  <Paragraphs>126</Paragraphs>
  <Slides>23</Slides>
  <Notes>1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23</vt:i4>
      </vt:variant>
    </vt:vector>
  </HeadingPairs>
  <TitlesOfParts>
    <vt:vector size="32" baseType="lpstr">
      <vt:lpstr>굴림</vt:lpstr>
      <vt:lpstr>나눔고딕</vt:lpstr>
      <vt:lpstr>맑은 고딕</vt:lpstr>
      <vt:lpstr>맑은 고딕</vt:lpstr>
      <vt:lpstr>Arial</vt:lpstr>
      <vt:lpstr>Cambria Math</vt:lpstr>
      <vt:lpstr>Wingdings</vt:lpstr>
      <vt:lpstr>기본 디자인</vt:lpstr>
      <vt:lpstr>Equation</vt:lpstr>
      <vt:lpstr>몰질량 측정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4. 실험 방법</vt:lpstr>
      <vt:lpstr>4. 실험 방법</vt:lpstr>
      <vt:lpstr>5. 실험 결과 계산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정재훈</cp:lastModifiedBy>
  <cp:revision>455</cp:revision>
  <cp:lastPrinted>2022-04-02T12:44:57Z</cp:lastPrinted>
  <dcterms:created xsi:type="dcterms:W3CDTF">2005-03-05T08:19:28Z</dcterms:created>
  <dcterms:modified xsi:type="dcterms:W3CDTF">2025-03-08T18:28:31Z</dcterms:modified>
</cp:coreProperties>
</file>