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7" r:id="rId2"/>
    <p:sldId id="351" r:id="rId3"/>
    <p:sldId id="367" r:id="rId4"/>
    <p:sldId id="368" r:id="rId5"/>
    <p:sldId id="364" r:id="rId6"/>
    <p:sldId id="369" r:id="rId7"/>
    <p:sldId id="363" r:id="rId8"/>
    <p:sldId id="370" r:id="rId9"/>
    <p:sldId id="352" r:id="rId10"/>
    <p:sldId id="353" r:id="rId11"/>
    <p:sldId id="354" r:id="rId12"/>
    <p:sldId id="356" r:id="rId13"/>
    <p:sldId id="360" r:id="rId14"/>
    <p:sldId id="362" r:id="rId15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00A055"/>
    <a:srgbClr val="008000"/>
    <a:srgbClr val="660066"/>
    <a:srgbClr val="FFFF99"/>
    <a:srgbClr val="FF0000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77" d="100"/>
          <a:sy n="77" d="100"/>
        </p:scale>
        <p:origin x="90" y="636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312337" cy="724365"/>
            <a:chOff x="2483896" y="4856163"/>
            <a:chExt cx="3389301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292692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2E97CF-9369-D329-40E5-4850951C4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ko-KR" altLang="en-US" dirty="0"/>
              <a:t>이산화탄소의 승화열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036396" cy="975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드라이아이스의 승화열을 측정한다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승화열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생성엔탈피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반응엔탈피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0BD4-C513-EE45-2C95-4F5246E99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DF13E-F6E7-2C96-96CA-B7178468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BC16BE-F030-B44E-4F63-29659CFBA599}"/>
              </a:ext>
            </a:extLst>
          </p:cNvPr>
          <p:cNvSpPr txBox="1"/>
          <p:nvPr/>
        </p:nvSpPr>
        <p:spPr>
          <a:xfrm>
            <a:off x="432521" y="2708920"/>
            <a:ext cx="8315944" cy="3903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엔탈피는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kumimoji="0"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일정 </a:t>
            </a:r>
            <a:r>
              <a:rPr kumimoji="0" lang="en-US" altLang="ko-KR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</a:t>
            </a:r>
            <a:r>
              <a:rPr kumimoji="0" lang="ko-KR" altLang="en-US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거의 일정</a:t>
            </a:r>
            <a:r>
              <a:rPr kumimoji="0" lang="en-US" altLang="ko-KR" sz="18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) </a:t>
            </a:r>
            <a:r>
              <a:rPr kumimoji="0" lang="ko-KR" altLang="en-US" sz="1800" b="0" dirty="0" err="1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압력하</a:t>
            </a:r>
            <a:r>
              <a:rPr kumimoji="0"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에서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일어나는 과정의 열 흐름을 논의하는데 특별히 유용한 상태함수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(E, P, V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모두 상태함수임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).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엔탈피는 기호 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H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로 나타내고</a:t>
            </a:r>
            <a:r>
              <a:rPr kumimoji="0"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</a:t>
            </a:r>
            <a:r>
              <a:rPr kumimoji="0"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계의 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내부 에너지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(E)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에 압력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(P)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과 부피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(V)</a:t>
            </a:r>
            <a:r>
              <a:rPr kumimoji="0" lang="ko-KR" altLang="en-US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의 곱을 더한 것으로 정의</a:t>
            </a:r>
            <a:r>
              <a:rPr kumimoji="0" lang="en-US" altLang="ko-KR" sz="1800" b="0" dirty="0">
                <a:solidFill>
                  <a:srgbClr val="1B79B3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1B79B3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rgbClr val="1B79B3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엔탈피는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상태 함수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이므로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어떤 화학 과정과 관련된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엔탈피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변화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el-GR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Δ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H)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는 변하는 물질의 양과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반응물의 초기 상태와 생성물의 최종 상태의 성질에만 의존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한다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즉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경로와는 무관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하다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solidFill>
                <a:srgbClr val="1B79B3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293C01-402F-45BC-515A-BA7B54975DF0}"/>
              </a:ext>
            </a:extLst>
          </p:cNvPr>
          <p:cNvSpPr txBox="1"/>
          <p:nvPr/>
        </p:nvSpPr>
        <p:spPr>
          <a:xfrm>
            <a:off x="467544" y="2204864"/>
            <a:ext cx="23743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엔탈피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(enthalpy)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3C3236-1C0F-F4A6-C384-F299F89C10E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FF6902F-EBF7-2DF5-FD13-9BAF88F38B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9672"/>
          <a:stretch/>
        </p:blipFill>
        <p:spPr>
          <a:xfrm>
            <a:off x="2771800" y="4077072"/>
            <a:ext cx="3318114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75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C8D114-3D2D-46EB-F644-34C3E6DD21EB}"/>
              </a:ext>
            </a:extLst>
          </p:cNvPr>
          <p:cNvSpPr txBox="1"/>
          <p:nvPr/>
        </p:nvSpPr>
        <p:spPr>
          <a:xfrm>
            <a:off x="467544" y="2204864"/>
            <a:ext cx="1646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엔탈피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변화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C13F2DC7-9E62-BE5B-8653-FB77994A82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0C98689-561F-1F2F-E313-E32761FCE8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9051"/>
          <a:stretch/>
        </p:blipFill>
        <p:spPr>
          <a:xfrm>
            <a:off x="1473765" y="3115804"/>
            <a:ext cx="3217618" cy="318419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D846C8D-992F-63B1-1E68-2181F325FF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099" b="24522"/>
          <a:stretch/>
        </p:blipFill>
        <p:spPr>
          <a:xfrm>
            <a:off x="4860032" y="3833596"/>
            <a:ext cx="3217618" cy="24400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A25CB00-8FEC-48C2-AA99-85A8CF3F9AE6}"/>
              </a:ext>
            </a:extLst>
          </p:cNvPr>
          <p:cNvSpPr txBox="1"/>
          <p:nvPr/>
        </p:nvSpPr>
        <p:spPr>
          <a:xfrm>
            <a:off x="432521" y="2708920"/>
            <a:ext cx="3384788" cy="402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흡열반응의 </a:t>
            </a:r>
            <a:r>
              <a:rPr kumimoji="0" lang="en-US" altLang="ko-KR" sz="1800" b="0" dirty="0">
                <a:solidFill>
                  <a:srgbClr val="0000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  <a:sym typeface="Symbol" charset="0"/>
              </a:rPr>
              <a:t>H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양이다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      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E9D27E-A4DD-00C2-F83A-9E0947226C94}"/>
              </a:ext>
            </a:extLst>
          </p:cNvPr>
          <p:cNvSpPr txBox="1"/>
          <p:nvPr/>
        </p:nvSpPr>
        <p:spPr>
          <a:xfrm>
            <a:off x="4283945" y="2708920"/>
            <a:ext cx="3384788" cy="402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발열반응의 </a:t>
            </a:r>
            <a:r>
              <a:rPr kumimoji="0" lang="en-US" altLang="ko-KR" sz="1800" b="0" dirty="0">
                <a:solidFill>
                  <a:srgbClr val="0000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  <a:sym typeface="Symbol" charset="0"/>
              </a:rPr>
              <a:t>H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음이다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kumimoji="0" lang="en-US" altLang="ko-KR" sz="1800" b="0" dirty="0">
              <a:solidFill>
                <a:srgbClr val="1B79B3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632513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C181B-63F1-7F15-1F3A-F40EDE20F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A00B8D-0B0C-AF7D-3334-352736312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C8D114-3D2D-46EB-F644-34C3E6DD21EB}"/>
              </a:ext>
            </a:extLst>
          </p:cNvPr>
          <p:cNvSpPr txBox="1"/>
          <p:nvPr/>
        </p:nvSpPr>
        <p:spPr>
          <a:xfrm>
            <a:off x="467544" y="2204864"/>
            <a:ext cx="22525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상변화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상평형도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C13F2DC7-9E62-BE5B-8653-FB77994A82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056DD81B-6621-6FCE-B327-DA0814E7141A}"/>
              </a:ext>
            </a:extLst>
          </p:cNvPr>
          <p:cNvGrpSpPr/>
          <p:nvPr/>
        </p:nvGrpSpPr>
        <p:grpSpPr>
          <a:xfrm>
            <a:off x="323528" y="2780928"/>
            <a:ext cx="8377141" cy="3672408"/>
            <a:chOff x="0" y="2203122"/>
            <a:chExt cx="9144000" cy="4008587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0B89D9F9-20F7-F8F8-17F3-3FE06BCDF1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b="7616"/>
            <a:stretch/>
          </p:blipFill>
          <p:spPr>
            <a:xfrm>
              <a:off x="0" y="2203122"/>
              <a:ext cx="9144000" cy="4008587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DCB2532-7B1B-EEDC-8B67-BD936D68E50F}"/>
                </a:ext>
              </a:extLst>
            </p:cNvPr>
            <p:cNvSpPr txBox="1"/>
            <p:nvPr/>
          </p:nvSpPr>
          <p:spPr>
            <a:xfrm>
              <a:off x="6037698" y="4099209"/>
              <a:ext cx="2125328" cy="2855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r>
                <a:rPr kumimoji="0" lang="en-US" altLang="ko-KR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/>
                  <a:ea typeface="맑은 고딕" charset="-127"/>
                  <a:cs typeface=""/>
                </a:rPr>
                <a:t>: </a:t>
              </a:r>
              <a:r>
                <a:rPr kumimoji="0" lang="ko-KR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/>
                  <a:ea typeface="맑은 고딕" charset="-127"/>
                  <a:cs typeface=""/>
                </a:rPr>
                <a:t>물질의</a:t>
              </a:r>
              <a:r>
                <a:rPr kumimoji="0" lang="en-US" altLang="ko-KR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/>
                  <a:ea typeface="맑은 고딕" charset="-127"/>
                  <a:cs typeface=""/>
                </a:rPr>
                <a:t> </a:t>
              </a:r>
              <a:r>
                <a:rPr kumimoji="0" lang="ko-KR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/>
                  <a:ea typeface="맑은 고딕" charset="-127"/>
                  <a:cs typeface=""/>
                </a:rPr>
                <a:t>임계 온도</a:t>
              </a:r>
              <a:r>
                <a:rPr kumimoji="0" lang="en-US" altLang="ko-KR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/>
                  <a:ea typeface="맑은 고딕" charset="-127"/>
                  <a:cs typeface=""/>
                </a:rPr>
                <a:t>, </a:t>
              </a:r>
              <a:r>
                <a:rPr kumimoji="0" lang="ko-KR" altLang="en-US" sz="10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맑은 고딕"/>
                  <a:ea typeface="맑은 고딕" charset="-127"/>
                  <a:cs typeface=""/>
                </a:rPr>
                <a:t>임계압력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CD12CED-6128-D0BD-4F76-0A74252FD683}"/>
                </a:ext>
              </a:extLst>
            </p:cNvPr>
            <p:cNvSpPr txBox="1"/>
            <p:nvPr/>
          </p:nvSpPr>
          <p:spPr>
            <a:xfrm>
              <a:off x="3700169" y="5215892"/>
              <a:ext cx="1515660" cy="57825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rgbClr val="00B050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승화 곡선</a:t>
              </a:r>
              <a:endParaRPr lang="en-US" altLang="ko-KR" sz="1200" b="1" dirty="0">
                <a:solidFill>
                  <a:srgbClr val="00B05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r>
                <a:rPr lang="ko-KR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기체</a:t>
              </a:r>
              <a:r>
                <a:rPr lang="en-US" altLang="ko-KR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-</a:t>
              </a:r>
              <a:r>
                <a:rPr lang="ko-KR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고체 평형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9721388-0F17-5EB6-F3C3-60FC45CFB069}"/>
                </a:ext>
              </a:extLst>
            </p:cNvPr>
            <p:cNvSpPr txBox="1"/>
            <p:nvPr/>
          </p:nvSpPr>
          <p:spPr>
            <a:xfrm>
              <a:off x="4299050" y="2311279"/>
              <a:ext cx="2028563" cy="57825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rgbClr val="1B79B3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융해 곡선</a:t>
              </a:r>
              <a:endParaRPr lang="en-US" altLang="ko-KR" sz="1200" b="1" dirty="0">
                <a:solidFill>
                  <a:srgbClr val="1B79B3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r>
                <a:rPr lang="ko-KR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액체</a:t>
              </a:r>
              <a:r>
                <a:rPr lang="en-US" altLang="ko-KR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-</a:t>
              </a:r>
              <a:r>
                <a:rPr lang="ko-KR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고체 평형</a:t>
              </a:r>
              <a:r>
                <a:rPr lang="en-US" altLang="ko-KR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녹는점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2DE96F5-162E-26D1-731A-231FC0BC917D}"/>
                </a:ext>
              </a:extLst>
            </p:cNvPr>
            <p:cNvSpPr txBox="1"/>
            <p:nvPr/>
          </p:nvSpPr>
          <p:spPr>
            <a:xfrm>
              <a:off x="5215829" y="4386936"/>
              <a:ext cx="2028563" cy="57825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rgbClr val="F20023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증기 압력 곡선</a:t>
              </a:r>
              <a:endParaRPr lang="en-US" altLang="ko-KR" sz="1200" b="1" dirty="0">
                <a:solidFill>
                  <a:srgbClr val="F20023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r>
                <a:rPr lang="ko-KR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액체</a:t>
              </a:r>
              <a:r>
                <a:rPr lang="en-US" altLang="ko-KR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-</a:t>
              </a:r>
              <a:r>
                <a:rPr lang="ko-KR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기체 평형</a:t>
              </a:r>
              <a:r>
                <a:rPr lang="en-US" altLang="ko-KR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, </a:t>
              </a:r>
              <a:r>
                <a:rPr lang="ko-KR" altLang="en-US" sz="1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끓는점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430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390F3-124D-4081-2B50-36F4C09F0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AC0E56-1E0C-7B64-7DAF-2C2B933A3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FAD517-5CBD-F711-CA29-B3D2D1397651}"/>
              </a:ext>
            </a:extLst>
          </p:cNvPr>
          <p:cNvSpPr txBox="1"/>
          <p:nvPr/>
        </p:nvSpPr>
        <p:spPr>
          <a:xfrm>
            <a:off x="467544" y="2204864"/>
            <a:ext cx="38779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상변화에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동반되는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에너지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변화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1D455173-6BC2-4FF5-DA8F-E6A693D2DA4A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BC85A19-661F-C749-D374-6E7C39D1A51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101"/>
          <a:stretch/>
        </p:blipFill>
        <p:spPr>
          <a:xfrm>
            <a:off x="4859462" y="2561854"/>
            <a:ext cx="4034543" cy="368513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7198FB-8E35-D828-C932-CC2B8F656753}"/>
              </a:ext>
            </a:extLst>
          </p:cNvPr>
          <p:cNvSpPr txBox="1"/>
          <p:nvPr/>
        </p:nvSpPr>
        <p:spPr>
          <a:xfrm>
            <a:off x="432521" y="2708920"/>
            <a:ext cx="4355503" cy="3326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용융열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(heat of fusion):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고체가 녹는 과정인 용융에 필요한 열에너지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용융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ΔH</a:t>
            </a:r>
            <a:r>
              <a:rPr lang="en-US" altLang="ko-KR" sz="1800" b="0" baseline="-250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fus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로 표시한다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증발열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(heat of vaporization):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액체를 증기로 전환시키는데 필요한 열에너지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증발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엔탈피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ΔH</a:t>
            </a:r>
            <a:r>
              <a:rPr lang="en-US" altLang="ko-KR" sz="1800" b="0" baseline="-250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vap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로 표시한다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승화열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(heat of sublimation):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고체에서 기체로 직접 전환 시 필요한 열에너지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ΔH</a:t>
            </a:r>
            <a:r>
              <a:rPr lang="en-US" altLang="ko-KR" sz="1800" b="0" baseline="-250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sub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=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ΔH</a:t>
            </a:r>
            <a:r>
              <a:rPr lang="en-US" altLang="ko-KR" sz="1800" b="0" baseline="-250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fus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+ 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ΔH</a:t>
            </a:r>
            <a:r>
              <a:rPr lang="en-US" altLang="ko-KR" sz="1800" b="0" baseline="-250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vap</a:t>
            </a:r>
            <a:endParaRPr lang="en-US" altLang="ko-KR" sz="1800" b="0" baseline="-2500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289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0BD4-C513-EE45-2C95-4F5246E99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DF13E-F6E7-2C96-96CA-B7178468A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293C01-402F-45BC-515A-BA7B54975DF0}"/>
              </a:ext>
            </a:extLst>
          </p:cNvPr>
          <p:cNvSpPr txBox="1"/>
          <p:nvPr/>
        </p:nvSpPr>
        <p:spPr>
          <a:xfrm>
            <a:off x="467544" y="2204864"/>
            <a:ext cx="38779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상변화에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동반되는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에너지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변화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3C3236-1C0F-F4A6-C384-F299F89C10E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0AA3CA7-E975-029D-6239-F175E1A8F3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7222"/>
          <a:stretch/>
        </p:blipFill>
        <p:spPr>
          <a:xfrm>
            <a:off x="683568" y="2780928"/>
            <a:ext cx="7128792" cy="356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20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6DA0C-08FF-4EF0-7400-063F009DA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5CE3D6-A717-EB1F-5A24-AB398904A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D22CE9-CAA8-97A4-5B00-76E3D3207C03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비열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9BA703CA-AA71-9E39-1ECD-A8F9AA05AC5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40FD90-ECDD-543E-7FEE-069DBDC68464}"/>
              </a:ext>
            </a:extLst>
          </p:cNvPr>
          <p:cNvSpPr txBox="1"/>
          <p:nvPr/>
        </p:nvSpPr>
        <p:spPr>
          <a:xfrm>
            <a:off x="432520" y="2708920"/>
            <a:ext cx="8387951" cy="419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물질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 °C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올리는데 필요한 열량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(J/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g</a:t>
            </a:r>
            <a:r>
              <a:rPr lang="en-US" altLang="ko-KR" sz="1800" b="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·</a:t>
            </a:r>
            <a:r>
              <a:rPr lang="en-US" altLang="ko-KR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</p:txBody>
      </p:sp>
      <p:pic>
        <p:nvPicPr>
          <p:cNvPr id="45" name="Picture 4">
            <a:extLst>
              <a:ext uri="{FF2B5EF4-FFF2-40B4-BE49-F238E27FC236}">
                <a16:creationId xmlns:a16="http://schemas.microsoft.com/office/drawing/2014/main" id="{9769061F-6FFA-7FCD-DFE6-2A639DD07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780" y="3375802"/>
            <a:ext cx="20955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5">
            <a:extLst>
              <a:ext uri="{FF2B5EF4-FFF2-40B4-BE49-F238E27FC236}">
                <a16:creationId xmlns:a16="http://schemas.microsoft.com/office/drawing/2014/main" id="{BE8A8E1B-F638-576C-AE75-573EB5897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99590"/>
            <a:ext cx="2095498" cy="826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7" name="직선 화살표 연결선 10">
            <a:extLst>
              <a:ext uri="{FF2B5EF4-FFF2-40B4-BE49-F238E27FC236}">
                <a16:creationId xmlns:a16="http://schemas.microsoft.com/office/drawing/2014/main" id="{AB2A0802-B6D2-4D92-268D-0CF3A396395F}"/>
              </a:ext>
            </a:extLst>
          </p:cNvPr>
          <p:cNvCxnSpPr/>
          <p:nvPr/>
        </p:nvCxnSpPr>
        <p:spPr>
          <a:xfrm>
            <a:off x="4499991" y="3618690"/>
            <a:ext cx="360040" cy="0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그림 47" descr="텍스트이(가) 표시된 사진&#10;&#10;자동 생성된 설명">
            <a:extLst>
              <a:ext uri="{FF2B5EF4-FFF2-40B4-BE49-F238E27FC236}">
                <a16:creationId xmlns:a16="http://schemas.microsoft.com/office/drawing/2014/main" id="{E78B9965-5A51-6C03-FD0B-1BC58860B40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675" r="39374" b="38707"/>
          <a:stretch/>
        </p:blipFill>
        <p:spPr>
          <a:xfrm>
            <a:off x="5580112" y="2318279"/>
            <a:ext cx="3456384" cy="636847"/>
          </a:xfrm>
          <a:prstGeom prst="rect">
            <a:avLst/>
          </a:prstGeom>
        </p:spPr>
      </p:pic>
      <p:pic>
        <p:nvPicPr>
          <p:cNvPr id="49" name="그림 48" descr="테이블이(가) 표시된 사진&#10;&#10;자동 생성된 설명">
            <a:extLst>
              <a:ext uri="{FF2B5EF4-FFF2-40B4-BE49-F238E27FC236}">
                <a16:creationId xmlns:a16="http://schemas.microsoft.com/office/drawing/2014/main" id="{B69E911A-D472-AAA7-5821-8EC260D43C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1212" y="4164828"/>
            <a:ext cx="6081575" cy="215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44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DF1747-77D6-0EC1-F41D-E9B0B05EBE2A}"/>
              </a:ext>
            </a:extLst>
          </p:cNvPr>
          <p:cNvSpPr txBox="1"/>
          <p:nvPr/>
        </p:nvSpPr>
        <p:spPr>
          <a:xfrm>
            <a:off x="432521" y="2708920"/>
            <a:ext cx="8315944" cy="2095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상온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상압에서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기체로 존재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무색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무미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압력이 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5.11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기압 이상에서 액체로 존재 가능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압력이 낮을 때 고체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드라이아이스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), 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기체로 존재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상온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kumimoji="0"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상압에서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드라이아이스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kumimoji="0"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승화점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 -78.5 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는 고체에서 기체로 승화함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승화 시 주위로부터 열을 흡수하므로 냉매로 이용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27B9F0B-F5EB-15B8-3CF9-45E6D52B369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99D20A-85CF-A26F-49AF-E46708779A18}"/>
              </a:ext>
            </a:extLst>
          </p:cNvPr>
          <p:cNvSpPr txBox="1"/>
          <p:nvPr/>
        </p:nvSpPr>
        <p:spPr>
          <a:xfrm>
            <a:off x="467544" y="2204864"/>
            <a:ext cx="21577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이산화탄소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(CO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2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33647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25 ml, 100 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5ml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스포이드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유리막대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Hot plate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물중탕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그릇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종이컵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풍선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깔때기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스티로폼 덮개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4824598" y="2708920"/>
            <a:ext cx="3456384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드라이아이스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4860032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4788594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562FCAB-3DD7-4CA7-A206-76D962292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252524"/>
            <a:ext cx="3816424" cy="148249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F28136E-3C6E-8A80-B8B7-020649D92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4740458"/>
            <a:ext cx="1409266" cy="177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C13F4-101F-276A-61C2-692D2C138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69DA6A-2DD6-507E-09BF-B0F9C89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038C46-F6CA-0E41-E9D1-64FC663E7AC3}"/>
              </a:ext>
            </a:extLst>
          </p:cNvPr>
          <p:cNvSpPr txBox="1"/>
          <p:nvPr/>
        </p:nvSpPr>
        <p:spPr>
          <a:xfrm>
            <a:off x="432520" y="2708920"/>
            <a:ext cx="8459960" cy="1941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종이컵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개를 겹쳐 무게를 측정한 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Hotplate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 </a:t>
            </a:r>
            <a:r>
              <a:rPr lang="en-US" altLang="ko-KR" sz="1800" dirty="0">
                <a:solidFill>
                  <a:srgbClr val="00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℃</a:t>
            </a:r>
            <a:r>
              <a:rPr lang="en-US" altLang="ko-KR" sz="180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정도로 가열한 물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 ml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종이컵에 넣고 무게와 온도를 측정한다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종이컵 하나에 드라이아이스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 g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을 측정한다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물이 담긴 종이컵에 드라이아이스를 넣고 유리막대로 저어준 뒤 드라이아이스가 모두 녹으면 최저 온도를 측정한다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DC8F27-F8D4-177F-0E77-44D2C54331FE}"/>
              </a:ext>
            </a:extLst>
          </p:cNvPr>
          <p:cNvSpPr txBox="1"/>
          <p:nvPr/>
        </p:nvSpPr>
        <p:spPr>
          <a:xfrm>
            <a:off x="467544" y="2204864"/>
            <a:ext cx="22413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A.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뜨거운 물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AA59A6C-94AA-8482-070F-7BAD06E5ED7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CE10D1D-B17D-8B50-6D0C-429D6EA2C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4959321"/>
            <a:ext cx="2880320" cy="168116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4F1B04C-A1AD-8BDC-4E8A-E5D1ADB2B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6382" y="4930074"/>
            <a:ext cx="2775360" cy="174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36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D6F5A-D2FB-58E0-DF1B-F5560CD45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8A4950-1172-3269-CD2E-044AC48C3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0FBA7B-82BA-43CE-569E-B188BAC0F758}"/>
              </a:ext>
            </a:extLst>
          </p:cNvPr>
          <p:cNvSpPr txBox="1"/>
          <p:nvPr/>
        </p:nvSpPr>
        <p:spPr>
          <a:xfrm>
            <a:off x="432520" y="2708920"/>
            <a:ext cx="8387951" cy="2710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종이컵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개를 겹치고 풍선과 깔때기를 단 스티로폼 뚜껑을 덮어 무게를 잰 뒤 상온의 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 ml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넣고 풍선의 반이 물에 잠기는지 확인 후 물의 온도와 무게를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종이컵 하나에 드라이아이스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을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AutoNum type="arabicPeriod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깔때기에 드라이아이스를 넣어 풍선 속에 들어가도록 한 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교반시켜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드라이아이스를 다 녹인 후 최저 온도를 측정한다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70FF36-DFF2-56B0-378D-AEC8BA46FF55}"/>
              </a:ext>
            </a:extLst>
          </p:cNvPr>
          <p:cNvSpPr txBox="1"/>
          <p:nvPr/>
        </p:nvSpPr>
        <p:spPr>
          <a:xfrm>
            <a:off x="467544" y="2204864"/>
            <a:ext cx="2223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B.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차가운 물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220B5844-3C6E-0D5C-4CF3-F6A715C1E00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617C718-6A2C-47A8-4F0C-6E306A53F3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331" y="4976503"/>
            <a:ext cx="2830669" cy="165502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A8B2ED4-2D43-A982-B64B-BDEAE4B221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487" y="4976503"/>
            <a:ext cx="2802498" cy="173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30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1512B-D400-BADC-F1F9-9982C848C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CD24B2-21AF-F220-1BCC-DEC5741C9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B45D5-A868-8EC9-F8EC-FFD265046C14}"/>
              </a:ext>
            </a:extLst>
          </p:cNvPr>
          <p:cNvSpPr txBox="1"/>
          <p:nvPr/>
        </p:nvSpPr>
        <p:spPr>
          <a:xfrm>
            <a:off x="467544" y="2204864"/>
            <a:ext cx="31085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승화할 때 흡수한 열의 양</a:t>
            </a:r>
          </a:p>
        </p:txBody>
      </p:sp>
      <p:sp>
        <p:nvSpPr>
          <p:cNvPr id="9" name="직사각형 9">
            <a:extLst>
              <a:ext uri="{FF2B5EF4-FFF2-40B4-BE49-F238E27FC236}">
                <a16:creationId xmlns:a16="http://schemas.microsoft.com/office/drawing/2014/main" id="{3B865A96-3AC2-CD99-3DA2-AA2094A0962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E12D3F-010C-1242-CF21-B37BA95AAEE9}"/>
              </a:ext>
            </a:extLst>
          </p:cNvPr>
          <p:cNvSpPr txBox="1"/>
          <p:nvPr/>
        </p:nvSpPr>
        <p:spPr>
          <a:xfrm>
            <a:off x="432520" y="2708920"/>
            <a:ext cx="8243935" cy="1811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비열 용량이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C(J/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 물질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온도가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만큼 변했을 때 출입한 양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Q(J)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Q = C(J/</a:t>
            </a:r>
            <a:r>
              <a:rPr lang="ko-KR" altLang="en-US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g) × W(g) × </a:t>
            </a:r>
            <a:r>
              <a:rPr lang="el-GR" altLang="ko-KR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Δ</a:t>
            </a:r>
            <a:r>
              <a:rPr lang="en-US" altLang="ko-KR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T(</a:t>
            </a:r>
            <a:r>
              <a:rPr lang="ko-KR" altLang="en-US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0" indent="0" algn="ctr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Q = 4.18(J/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Calibri" panose="020F0502020204030204" pitchFamily="34" charset="0"/>
              </a:rPr>
              <a:t>·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g) × W(g) ×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indent="0" algn="ctr">
              <a:lnSpc>
                <a:spcPct val="150000"/>
              </a:lnSpc>
              <a:buFont typeface="Arial"/>
              <a:buNone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</a:t>
            </a:r>
            <a:r>
              <a:rPr lang="en-US" altLang="ko-KR" sz="1800" b="0" baseline="-24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물의 질량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</a:t>
            </a:r>
            <a:r>
              <a:rPr lang="en-US" altLang="ko-KR" sz="1800" b="0" baseline="-2400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온도 변화량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DCC7D4-92E9-E118-B47A-EC036B2BB7ED}"/>
              </a:ext>
            </a:extLst>
          </p:cNvPr>
          <p:cNvSpPr txBox="1"/>
          <p:nvPr/>
        </p:nvSpPr>
        <p:spPr>
          <a:xfrm>
            <a:off x="497687" y="4780816"/>
            <a:ext cx="3238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드라이아이스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1g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승화열</a:t>
            </a: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1F45C5B9-2EB2-F4E8-523B-B36E191DBF81}"/>
              </a:ext>
            </a:extLst>
          </p:cNvPr>
          <p:cNvSpPr/>
          <p:nvPr/>
        </p:nvSpPr>
        <p:spPr>
          <a:xfrm>
            <a:off x="431540" y="4823936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9D69F2-725A-6BD0-48A4-EA3E06FE4391}"/>
              </a:ext>
            </a:extLst>
          </p:cNvPr>
          <p:cNvSpPr txBox="1"/>
          <p:nvPr/>
        </p:nvSpPr>
        <p:spPr>
          <a:xfrm>
            <a:off x="432520" y="4962870"/>
            <a:ext cx="8243935" cy="9251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7040" indent="-257040">
              <a:lnSpc>
                <a:spcPct val="150000"/>
              </a:lnSpc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algn="ctr">
              <a:lnSpc>
                <a:spcPct val="150000"/>
              </a:lnSpc>
              <a:buFont typeface="Arial"/>
              <a:buNone/>
              <a:defRPr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17A123A-909A-F9D1-01E4-B6DDF5A4F834}"/>
              </a:ext>
            </a:extLst>
          </p:cNvPr>
          <p:cNvSpPr/>
          <p:nvPr/>
        </p:nvSpPr>
        <p:spPr>
          <a:xfrm>
            <a:off x="971600" y="4962870"/>
            <a:ext cx="6000750" cy="1663853"/>
          </a:xfrm>
          <a:prstGeom prst="rect">
            <a:avLst/>
          </a:prstGeom>
        </p:spPr>
        <p:txBody>
          <a:bodyPr>
            <a:spAutoFit/>
          </a:bodyPr>
          <a:lstStyle/>
          <a:p>
            <a:pPr marL="609600" indent="-609600" algn="ctr">
              <a:lnSpc>
                <a:spcPct val="15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 = Q(J) / y(g)</a:t>
            </a:r>
            <a:r>
              <a:rPr lang="en-US" altLang="ko-KR" sz="32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                                                 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W 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물의 질량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l-G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T 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물의 온도변화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609600" indent="-609600" algn="ctr">
              <a:lnSpc>
                <a:spcPct val="15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      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y  =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드라이아이스의 질량</a:t>
            </a:r>
          </a:p>
        </p:txBody>
      </p:sp>
    </p:spTree>
    <p:extLst>
      <p:ext uri="{BB962C8B-B14F-4D97-AF65-F5344CB8AC3E}">
        <p14:creationId xmlns:p14="http://schemas.microsoft.com/office/powerpoint/2010/main" val="3093990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AAD81E-C08E-8EED-5681-50F99A23F3E9}"/>
              </a:ext>
            </a:extLst>
          </p:cNvPr>
          <p:cNvSpPr txBox="1"/>
          <p:nvPr/>
        </p:nvSpPr>
        <p:spPr>
          <a:xfrm>
            <a:off x="323528" y="2166090"/>
            <a:ext cx="8036396" cy="2975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드라이아이스는 맨손으로 만지지 않는다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드라이아이스는 깔때기에 한꺼번에 넣지 않고 유리막대로 천천히 조금씩 넣는다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온도계로 젓지 않도록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온도계는 소수 첫째 자리까지 읽는다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풍선에 물이 들어가지 않도록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15060</TotalTime>
  <Words>630</Words>
  <Application>Microsoft Office PowerPoint</Application>
  <PresentationFormat>화면 슬라이드 쇼(4:3)</PresentationFormat>
  <Paragraphs>78</Paragraphs>
  <Slides>14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4" baseType="lpstr">
      <vt:lpstr>굴림</vt:lpstr>
      <vt:lpstr>나눔고딕</vt:lpstr>
      <vt:lpstr>맑은 고딕</vt:lpstr>
      <vt:lpstr>맑은 고딕</vt:lpstr>
      <vt:lpstr>맑은 고딕 Semilight</vt:lpstr>
      <vt:lpstr>함초롬돋움</vt:lpstr>
      <vt:lpstr>Arial</vt:lpstr>
      <vt:lpstr>Calibri</vt:lpstr>
      <vt:lpstr>Wingdings</vt:lpstr>
      <vt:lpstr>기본 디자인</vt:lpstr>
      <vt:lpstr>이산화탄소의 승화열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김도훈</cp:lastModifiedBy>
  <cp:revision>443</cp:revision>
  <cp:lastPrinted>2022-04-02T12:44:57Z</cp:lastPrinted>
  <dcterms:created xsi:type="dcterms:W3CDTF">2005-03-05T08:19:28Z</dcterms:created>
  <dcterms:modified xsi:type="dcterms:W3CDTF">2026-02-02T02:11:07Z</dcterms:modified>
</cp:coreProperties>
</file>