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351" r:id="rId3"/>
    <p:sldId id="352" r:id="rId4"/>
    <p:sldId id="363" r:id="rId5"/>
    <p:sldId id="364" r:id="rId6"/>
    <p:sldId id="366" r:id="rId7"/>
    <p:sldId id="367" r:id="rId8"/>
    <p:sldId id="369" r:id="rId9"/>
    <p:sldId id="353" r:id="rId10"/>
    <p:sldId id="354" r:id="rId11"/>
    <p:sldId id="356" r:id="rId12"/>
    <p:sldId id="357" r:id="rId13"/>
    <p:sldId id="358" r:id="rId14"/>
    <p:sldId id="360" r:id="rId15"/>
    <p:sldId id="371" r:id="rId16"/>
    <p:sldId id="362" r:id="rId1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43" d="100"/>
          <a:sy n="143" d="100"/>
        </p:scale>
        <p:origin x="102" y="120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456353" cy="724365"/>
            <a:chOff x="2483896" y="4856163"/>
            <a:chExt cx="3536663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440054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1261884"/>
          </a:xfrm>
        </p:spPr>
        <p:txBody>
          <a:bodyPr/>
          <a:lstStyle/>
          <a:p>
            <a:r>
              <a:rPr lang="ko-KR" altLang="en-US" dirty="0" err="1"/>
              <a:t>헤스의</a:t>
            </a:r>
            <a:r>
              <a:rPr lang="en-US" altLang="ko-KR" dirty="0"/>
              <a:t> </a:t>
            </a:r>
            <a:r>
              <a:rPr lang="ko-KR" altLang="en-US" dirty="0"/>
              <a:t>법칙을</a:t>
            </a:r>
            <a:r>
              <a:rPr lang="en-US" altLang="ko-KR" dirty="0"/>
              <a:t> </a:t>
            </a:r>
            <a:r>
              <a:rPr lang="ko-KR" altLang="en-US" dirty="0"/>
              <a:t>이용한</a:t>
            </a:r>
            <a:r>
              <a:rPr lang="en-US" altLang="ko-KR" dirty="0"/>
              <a:t> </a:t>
            </a:r>
            <a:r>
              <a:rPr lang="ko-KR" altLang="en-US" dirty="0" err="1"/>
              <a:t>엔탈피</a:t>
            </a:r>
            <a:r>
              <a:rPr lang="ko-KR" altLang="en-US" dirty="0"/>
              <a:t> 측정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036396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엔탈피가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상태함수임을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염기 중화 반응을 이용하여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산염기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중화반응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헤스의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법칙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반응열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생성열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계의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현재 상태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 등을 명시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에만 의존하고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계가 그 상태 도달에 이용한 경로와는 무관한 함수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</a:t>
            </a:r>
            <a:r>
              <a:rPr lang="en-US" altLang="ko-KR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온도에만 따라 달라지는 함수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1811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상태함수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(state function)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 descr="텍스트, 주방기기, 만능조리기구이(가) 표시된 사진&#10;&#10;자동 생성된 설명">
            <a:extLst>
              <a:ext uri="{FF2B5EF4-FFF2-40B4-BE49-F238E27FC236}">
                <a16:creationId xmlns:a16="http://schemas.microsoft.com/office/drawing/2014/main" id="{0F806A02-B2A1-1CF0-EE48-7B38AF1001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226"/>
          <a:stretch/>
        </p:blipFill>
        <p:spPr>
          <a:xfrm>
            <a:off x="827584" y="4078822"/>
            <a:ext cx="7763000" cy="208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521" y="2708920"/>
            <a:ext cx="8315944" cy="3903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엔탈피는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일정 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거의 일정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 </a:t>
            </a:r>
            <a:r>
              <a:rPr kumimoji="0" lang="ko-KR" altLang="en-US" sz="1800" b="0" dirty="0" err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압력하</a:t>
            </a:r>
            <a:r>
              <a:rPr kumimoji="0"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에서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일어나는 과정의 열 흐름을 논의하는데 특별히 유용한 상태함수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(E, P, V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모두 상태함수임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엔탈피는 기호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H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로 나타내고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계의 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내부 에너지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 압력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(P)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과 부피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(V)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의 곱을 더한 것으로 정의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엔탈피는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상태 함수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이므로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어떤 화학 과정과 관련된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변화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l-GR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Δ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H)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는 변하는 물질의 양과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반응물의 초기 상태와 생성물의 최종 상태의 성질에만 의존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즉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경로와는 무관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하다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23743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(enthalpy)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FF6902F-EBF7-2DF5-FD13-9BAF88F38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9672"/>
          <a:stretch/>
        </p:blipFill>
        <p:spPr>
          <a:xfrm>
            <a:off x="2771800" y="4077072"/>
            <a:ext cx="3318114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1646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변화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C98689-561F-1F2F-E313-E32761FCE8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051"/>
          <a:stretch/>
        </p:blipFill>
        <p:spPr>
          <a:xfrm>
            <a:off x="1473765" y="3115804"/>
            <a:ext cx="3217618" cy="318419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D846C8D-992F-63B1-1E68-2181F325F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099" b="24522"/>
          <a:stretch/>
        </p:blipFill>
        <p:spPr>
          <a:xfrm>
            <a:off x="4860032" y="3833596"/>
            <a:ext cx="3217618" cy="24400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25CB00-8FEC-48C2-AA99-85A8CF3F9AE6}"/>
              </a:ext>
            </a:extLst>
          </p:cNvPr>
          <p:cNvSpPr txBox="1"/>
          <p:nvPr/>
        </p:nvSpPr>
        <p:spPr>
          <a:xfrm>
            <a:off x="432521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양이다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    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E9D27E-A4DD-00C2-F83A-9E0947226C94}"/>
              </a:ext>
            </a:extLst>
          </p:cNvPr>
          <p:cNvSpPr txBox="1"/>
          <p:nvPr/>
        </p:nvSpPr>
        <p:spPr>
          <a:xfrm>
            <a:off x="4283945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발열반응의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음이다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52235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열화학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반응식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(Thermodynamic equation)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961D983-2F55-DD4B-E8F8-6F39FC058D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8769"/>
          <a:stretch/>
        </p:blipFill>
        <p:spPr>
          <a:xfrm>
            <a:off x="204482" y="2868655"/>
            <a:ext cx="2855350" cy="3028401"/>
          </a:xfrm>
          <a:prstGeom prst="rect">
            <a:avLst/>
          </a:prstGeom>
        </p:spPr>
      </p:pic>
      <p:sp>
        <p:nvSpPr>
          <p:cNvPr id="8" name="직사각형 1">
            <a:extLst>
              <a:ext uri="{FF2B5EF4-FFF2-40B4-BE49-F238E27FC236}">
                <a16:creationId xmlns:a16="http://schemas.microsoft.com/office/drawing/2014/main" id="{C485A62F-052B-3890-CFE5-42EA9923A03C}"/>
              </a:ext>
            </a:extLst>
          </p:cNvPr>
          <p:cNvSpPr/>
          <p:nvPr/>
        </p:nvSpPr>
        <p:spPr>
          <a:xfrm>
            <a:off x="3108841" y="2708920"/>
            <a:ext cx="5688632" cy="370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엔탈피는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크기 성질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임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즉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크기가 소비한 반응물의 양에 관계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9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엔탈피 변화</a:t>
            </a:r>
            <a:r>
              <a:rPr lang="ko-KR" altLang="en-US" sz="1600" b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값은 역반응의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크기는 같지만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부호가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반대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엔탈피 변화는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반응물과 생성물의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상태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의존함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열화학 반응식에서는 반응물과 생성물의 상태를 명시해야 함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CF508EE2-B67D-C5B3-DCD6-71A6AE213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097" y="3447027"/>
            <a:ext cx="5290281" cy="28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B7AD323-4302-090D-8EA1-2E7B4BAB447E}"/>
              </a:ext>
            </a:extLst>
          </p:cNvPr>
          <p:cNvSpPr/>
          <p:nvPr/>
        </p:nvSpPr>
        <p:spPr>
          <a:xfrm>
            <a:off x="3280097" y="3789040"/>
            <a:ext cx="5542645" cy="7401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</a:t>
            </a:r>
            <a:r>
              <a:rPr lang="ko-KR" altLang="en-US" sz="1400" b="0" dirty="0" err="1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메테인과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산소가 반응하여 연소하면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890 kJ 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생성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</a:t>
            </a:r>
            <a:r>
              <a:rPr lang="ko-KR" altLang="en-US" sz="1400" b="0" dirty="0" err="1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메테인과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4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산소가 반응하여 연소하면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1780 kJ 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생성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sz="1400" b="0" dirty="0">
              <a:solidFill>
                <a:srgbClr val="0066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125B8E-FEAB-1731-8A6B-661D8B88C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551" y="5916839"/>
            <a:ext cx="2378034" cy="39248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lvl="1" algn="ctr">
              <a:lnSpc>
                <a:spcPct val="120000"/>
              </a:lnSpc>
            </a:pP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 = H</a:t>
            </a:r>
            <a:r>
              <a:rPr lang="ko-KR" altLang="en-US" sz="1800" b="0" baseline="-250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생성물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– H</a:t>
            </a:r>
            <a:r>
              <a:rPr lang="ko-KR" altLang="en-US" sz="1800" b="0" baseline="-250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반응물</a:t>
            </a:r>
            <a:endParaRPr lang="en-US" altLang="ko-KR" sz="1800" b="0" baseline="-25000" dirty="0">
              <a:solidFill>
                <a:srgbClr val="FF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5526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0FD90-ECDD-543E-7FEE-069DBDC68464}"/>
              </a:ext>
            </a:extLst>
          </p:cNvPr>
          <p:cNvSpPr txBox="1"/>
          <p:nvPr/>
        </p:nvSpPr>
        <p:spPr>
          <a:xfrm>
            <a:off x="432520" y="2708920"/>
            <a:ext cx="8387951" cy="419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°C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올리는데 필요한 열량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(J/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g</a:t>
            </a:r>
            <a:r>
              <a:rPr lang="en-US" altLang="ko-KR" sz="1800" b="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·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</p:txBody>
      </p:sp>
      <p:pic>
        <p:nvPicPr>
          <p:cNvPr id="45" name="Picture 4">
            <a:extLst>
              <a:ext uri="{FF2B5EF4-FFF2-40B4-BE49-F238E27FC236}">
                <a16:creationId xmlns:a16="http://schemas.microsoft.com/office/drawing/2014/main" id="{9769061F-6FFA-7FCD-DFE6-2A639DD07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80" y="3375802"/>
            <a:ext cx="20955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>
            <a:extLst>
              <a:ext uri="{FF2B5EF4-FFF2-40B4-BE49-F238E27FC236}">
                <a16:creationId xmlns:a16="http://schemas.microsoft.com/office/drawing/2014/main" id="{BE8A8E1B-F638-576C-AE75-573EB5897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99590"/>
            <a:ext cx="2095498" cy="826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7" name="직선 화살표 연결선 10">
            <a:extLst>
              <a:ext uri="{FF2B5EF4-FFF2-40B4-BE49-F238E27FC236}">
                <a16:creationId xmlns:a16="http://schemas.microsoft.com/office/drawing/2014/main" id="{AB2A0802-B6D2-4D92-268D-0CF3A396395F}"/>
              </a:ext>
            </a:extLst>
          </p:cNvPr>
          <p:cNvCxnSpPr/>
          <p:nvPr/>
        </p:nvCxnSpPr>
        <p:spPr>
          <a:xfrm>
            <a:off x="4499991" y="3618690"/>
            <a:ext cx="360040" cy="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그림 47" descr="텍스트이(가) 표시된 사진&#10;&#10;자동 생성된 설명">
            <a:extLst>
              <a:ext uri="{FF2B5EF4-FFF2-40B4-BE49-F238E27FC236}">
                <a16:creationId xmlns:a16="http://schemas.microsoft.com/office/drawing/2014/main" id="{E78B9965-5A51-6C03-FD0B-1BC58860B4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675" r="39374" b="38707"/>
          <a:stretch/>
        </p:blipFill>
        <p:spPr>
          <a:xfrm>
            <a:off x="5580112" y="2318279"/>
            <a:ext cx="3456384" cy="636847"/>
          </a:xfrm>
          <a:prstGeom prst="rect">
            <a:avLst/>
          </a:prstGeom>
        </p:spPr>
      </p:pic>
      <p:pic>
        <p:nvPicPr>
          <p:cNvPr id="49" name="그림 48" descr="테이블이(가) 표시된 사진&#10;&#10;자동 생성된 설명">
            <a:extLst>
              <a:ext uri="{FF2B5EF4-FFF2-40B4-BE49-F238E27FC236}">
                <a16:creationId xmlns:a16="http://schemas.microsoft.com/office/drawing/2014/main" id="{B69E911A-D472-AAA7-5821-8EC260D43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212" y="4164828"/>
            <a:ext cx="6081575" cy="21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23150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헤스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(Hess)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C89F665-79A3-895D-E40A-E4AE1737A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72" y="2924944"/>
            <a:ext cx="3207792" cy="3356992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E3C8B9D7-E88A-9AF1-1545-C819D75E0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435" y="3418459"/>
            <a:ext cx="5580619" cy="180257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직사각형 14">
            <a:extLst>
              <a:ext uri="{FF2B5EF4-FFF2-40B4-BE49-F238E27FC236}">
                <a16:creationId xmlns:a16="http://schemas.microsoft.com/office/drawing/2014/main" id="{7925064B-BC29-A121-5FB3-4F8DEF04DEA2}"/>
              </a:ext>
            </a:extLst>
          </p:cNvPr>
          <p:cNvSpPr/>
          <p:nvPr/>
        </p:nvSpPr>
        <p:spPr>
          <a:xfrm>
            <a:off x="4987457" y="5465463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 </a:t>
            </a:r>
            <a:r>
              <a:rPr lang="en-US" altLang="ko-KR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= </a:t>
            </a:r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 </a:t>
            </a:r>
            <a:r>
              <a:rPr lang="en-US" altLang="ko-KR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+ </a:t>
            </a:r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직사각형 15">
            <a:extLst>
              <a:ext uri="{FF2B5EF4-FFF2-40B4-BE49-F238E27FC236}">
                <a16:creationId xmlns:a16="http://schemas.microsoft.com/office/drawing/2014/main" id="{9ABAC626-018A-8F84-EE3D-888525D2FAF1}"/>
              </a:ext>
            </a:extLst>
          </p:cNvPr>
          <p:cNvSpPr/>
          <p:nvPr/>
        </p:nvSpPr>
        <p:spPr>
          <a:xfrm>
            <a:off x="2032000" y="4664723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1" name="직사각형 16">
            <a:extLst>
              <a:ext uri="{FF2B5EF4-FFF2-40B4-BE49-F238E27FC236}">
                <a16:creationId xmlns:a16="http://schemas.microsoft.com/office/drawing/2014/main" id="{C49213D8-E889-11F9-626F-CA2BF3814228}"/>
              </a:ext>
            </a:extLst>
          </p:cNvPr>
          <p:cNvSpPr/>
          <p:nvPr/>
        </p:nvSpPr>
        <p:spPr>
          <a:xfrm>
            <a:off x="647298" y="3789040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2" name="직사각형 17">
            <a:extLst>
              <a:ext uri="{FF2B5EF4-FFF2-40B4-BE49-F238E27FC236}">
                <a16:creationId xmlns:a16="http://schemas.microsoft.com/office/drawing/2014/main" id="{12308615-8D92-16A1-1231-380BA5F48431}"/>
              </a:ext>
            </a:extLst>
          </p:cNvPr>
          <p:cNvSpPr/>
          <p:nvPr/>
        </p:nvSpPr>
        <p:spPr>
          <a:xfrm>
            <a:off x="1743968" y="3575311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194F53-1160-65AC-4FD9-5E882B7FAAA4}"/>
              </a:ext>
            </a:extLst>
          </p:cNvPr>
          <p:cNvSpPr txBox="1"/>
          <p:nvPr/>
        </p:nvSpPr>
        <p:spPr>
          <a:xfrm>
            <a:off x="3096344" y="2230672"/>
            <a:ext cx="5940151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어떤 반응이 연속적으로 일어나면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그 반응의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변화는 각 단계의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변화의 합과 같다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DE9056-72F4-1A40-DF3A-2B5354C75C19}"/>
              </a:ext>
            </a:extLst>
          </p:cNvPr>
          <p:cNvSpPr txBox="1"/>
          <p:nvPr/>
        </p:nvSpPr>
        <p:spPr>
          <a:xfrm>
            <a:off x="4067944" y="4797152"/>
            <a:ext cx="81034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  <a:endParaRPr lang="ko-KR" altLang="en-US" dirty="0"/>
          </a:p>
        </p:txBody>
      </p:sp>
      <p:sp>
        <p:nvSpPr>
          <p:cNvPr id="16" name="직사각형 14">
            <a:extLst>
              <a:ext uri="{FF2B5EF4-FFF2-40B4-BE49-F238E27FC236}">
                <a16:creationId xmlns:a16="http://schemas.microsoft.com/office/drawing/2014/main" id="{F1CADD1E-CE66-1FF0-7A01-E4EFACD42C42}"/>
              </a:ext>
            </a:extLst>
          </p:cNvPr>
          <p:cNvSpPr/>
          <p:nvPr/>
        </p:nvSpPr>
        <p:spPr>
          <a:xfrm>
            <a:off x="3300163" y="3501008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7" name="직사각형 14">
            <a:extLst>
              <a:ext uri="{FF2B5EF4-FFF2-40B4-BE49-F238E27FC236}">
                <a16:creationId xmlns:a16="http://schemas.microsoft.com/office/drawing/2014/main" id="{A59930B4-72E3-29A5-3427-A4798B474B17}"/>
              </a:ext>
            </a:extLst>
          </p:cNvPr>
          <p:cNvSpPr/>
          <p:nvPr/>
        </p:nvSpPr>
        <p:spPr>
          <a:xfrm>
            <a:off x="3300163" y="3789040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812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3364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ml, 100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고무마개 꽂힌 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마그네틱 바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824598" y="2708920"/>
            <a:ext cx="345638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58243E2-BB27-B4DB-40F3-C2B62251C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407" y="4132016"/>
            <a:ext cx="4536504" cy="213250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ABC0498-F5A9-133F-4860-4CE73EA69FB5}"/>
              </a:ext>
            </a:extLst>
          </p:cNvPr>
          <p:cNvSpPr txBox="1"/>
          <p:nvPr/>
        </p:nvSpPr>
        <p:spPr>
          <a:xfrm>
            <a:off x="6876256" y="2708920"/>
            <a:ext cx="1872208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NaOH(s)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증류수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86003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78859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8C46-F6CA-0E41-E9D1-64FC663E7AC3}"/>
              </a:ext>
            </a:extLst>
          </p:cNvPr>
          <p:cNvSpPr txBox="1"/>
          <p:nvPr/>
        </p:nvSpPr>
        <p:spPr>
          <a:xfrm>
            <a:off x="432520" y="2708920"/>
            <a:ext cx="8387951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무게와 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넣고 무게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 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넣어 온도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넣고 솜으로 채운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4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(1)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AA73301-85D7-6104-E3B3-9C8E768C86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508"/>
          <a:stretch/>
        </p:blipFill>
        <p:spPr>
          <a:xfrm>
            <a:off x="1259632" y="4475652"/>
            <a:ext cx="5760640" cy="221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0FBA7B-82BA-43CE-569E-B188BAC0F758}"/>
              </a:ext>
            </a:extLst>
          </p:cNvPr>
          <p:cNvSpPr txBox="1"/>
          <p:nvPr/>
        </p:nvSpPr>
        <p:spPr>
          <a:xfrm>
            <a:off x="432520" y="2708920"/>
            <a:ext cx="8387951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고체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수산화소듐의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무게를 측정하고 재빨리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넣은 후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교반시키면서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용액의 최고 온도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중화된 용액이 담긴 플라스크의 질량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4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(2)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152C43-7FD1-A4B4-D69D-AF714FAD44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9441"/>
          <a:stretch/>
        </p:blipFill>
        <p:spPr>
          <a:xfrm>
            <a:off x="1259632" y="4453815"/>
            <a:ext cx="5750433" cy="225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30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0" y="2708920"/>
            <a:ext cx="8387951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 대신 증류수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사용하여 실험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444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5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AF814-E157-60EC-1B7B-1F7383B5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21A075-B74A-53E6-9F32-125FE3D01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A07456-047D-D175-3E46-F5B8B63601EC}"/>
              </a:ext>
            </a:extLst>
          </p:cNvPr>
          <p:cNvSpPr txBox="1"/>
          <p:nvPr/>
        </p:nvSpPr>
        <p:spPr>
          <a:xfrm>
            <a:off x="432520" y="2708920"/>
            <a:ext cx="8387951" cy="3210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무게와 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넣고 무게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넣어 온도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취하여 온도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넣고 솜으로 채운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들어있는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재빨리 넣어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교반시키면서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온도가 가장 높이 올라갔을 때의 온도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중화된 용액이 담긴 플라스크의 질량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11F3EF-BE21-0869-440E-28F870D317DF}"/>
              </a:ext>
            </a:extLst>
          </p:cNvPr>
          <p:cNvSpPr txBox="1"/>
          <p:nvPr/>
        </p:nvSpPr>
        <p:spPr>
          <a:xfrm>
            <a:off x="467544" y="2204864"/>
            <a:ext cx="2444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6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B99B35C-48C2-1FF0-8639-CF02B398E58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515431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계산 방법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2754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비열 용량이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온도가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변했을 때 출입한 양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Q(J)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 = C(J/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 × W(g) ×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 = (4.18 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+ 0.85 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x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△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무게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무게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물과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비열 용량을 각각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4.18 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0.85 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가정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38708-33D6-3A17-D337-F710CC7E4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6B559D-9132-47C6-ABA2-1A9650BC2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C0A13E-57B9-9D13-B278-38FC04F74F32}"/>
              </a:ext>
            </a:extLst>
          </p:cNvPr>
          <p:cNvSpPr txBox="1"/>
          <p:nvPr/>
        </p:nvSpPr>
        <p:spPr>
          <a:xfrm>
            <a:off x="467544" y="2204864"/>
            <a:ext cx="3007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헤스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(Hess)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활용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5F3F4D50-EBA2-3FE8-B10D-7E7CEF5D74F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F9DBD56-33E0-B084-3A4D-BE254171BE09}"/>
              </a:ext>
            </a:extLst>
          </p:cNvPr>
          <p:cNvSpPr/>
          <p:nvPr/>
        </p:nvSpPr>
        <p:spPr>
          <a:xfrm>
            <a:off x="687281" y="3185080"/>
            <a:ext cx="6948868" cy="3738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ko-KR" altLang="en-US" sz="1400" b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자유형 2054">
                <a:extLst>
                  <a:ext uri="{FF2B5EF4-FFF2-40B4-BE49-F238E27FC236}">
                    <a16:creationId xmlns:a16="http://schemas.microsoft.com/office/drawing/2014/main" id="{EC9DB1CE-2E0B-C8BA-0568-AB4F579A898B}"/>
                  </a:ext>
                </a:extLst>
              </p:cNvPr>
              <p:cNvSpPr/>
              <p:nvPr/>
            </p:nvSpPr>
            <p:spPr>
              <a:xfrm>
                <a:off x="1119330" y="3203361"/>
                <a:ext cx="6105525" cy="4476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</p:spPr>
            <p:txBody>
              <a:bodyPr/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</m:t>
                      </m:r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  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1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)       </m:t>
                      </m:r>
                      <m:r>
                        <a:rPr lang="en-US" altLang="ko-KR" sz="1700" b="0" i="0" smtClean="0">
                          <a:latin typeface="Cambria Math" panose="02040503050406030204" pitchFamily="18" charset="0"/>
                          <a:sym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r>
                        <a:rPr lang="en-US" sz="1700" b="0" i="0">
                          <a:latin typeface="Cambria Math"/>
                          <a:sym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s</m:t>
                      </m:r>
                      <m:r>
                        <a:rPr lang="en-US" sz="1700" b="0" i="0">
                          <a:latin typeface="Cambria Math"/>
                          <a:sym typeface="Cambria Math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HCl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NaCl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∆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" name="자유형 2054">
                <a:extLst>
                  <a:ext uri="{FF2B5EF4-FFF2-40B4-BE49-F238E27FC236}">
                    <a16:creationId xmlns:a16="http://schemas.microsoft.com/office/drawing/2014/main" id="{EC9DB1CE-2E0B-C8BA-0568-AB4F579A89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330" y="3203361"/>
                <a:ext cx="6105525" cy="4476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직사각형 7">
            <a:extLst>
              <a:ext uri="{FF2B5EF4-FFF2-40B4-BE49-F238E27FC236}">
                <a16:creationId xmlns:a16="http://schemas.microsoft.com/office/drawing/2014/main" id="{C5C14B82-7523-E784-2659-F89D94891E23}"/>
              </a:ext>
            </a:extLst>
          </p:cNvPr>
          <p:cNvSpPr/>
          <p:nvPr/>
        </p:nvSpPr>
        <p:spPr>
          <a:xfrm>
            <a:off x="687281" y="4652856"/>
            <a:ext cx="6944576" cy="6483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ko-KR" altLang="en-US" sz="1400" b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자유형 2057">
                <a:extLst>
                  <a:ext uri="{FF2B5EF4-FFF2-40B4-BE49-F238E27FC236}">
                    <a16:creationId xmlns:a16="http://schemas.microsoft.com/office/drawing/2014/main" id="{E695AA29-0238-6BDD-5772-91F9858599ED}"/>
                  </a:ext>
                </a:extLst>
              </p:cNvPr>
              <p:cNvSpPr/>
              <p:nvPr/>
            </p:nvSpPr>
            <p:spPr>
              <a:xfrm>
                <a:off x="1119330" y="4650503"/>
                <a:ext cx="6372225" cy="7524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</p:spPr>
            <p:txBody>
              <a:bodyPr/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</m:t>
                      </m:r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  </m:t>
                      </m:r>
                      <m: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2</m:t>
                      </m:r>
                      <m: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)      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/>
                              <a:sym typeface="Cambria Math"/>
                            </a:rPr>
                            <m:t>s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∆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ar-AE"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</m:t>
                      </m:r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  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3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)      </m:t>
                      </m:r>
                      <m:r>
                        <m:rPr>
                          <m:sty m:val="p"/>
                        </m:rPr>
                        <a:rPr lang="en-US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/>
                              <a:sym typeface="Cambria Math"/>
                            </a:rPr>
                            <m:t>s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r>
                        <m:rPr>
                          <m:sty m:val="p"/>
                        </m:rPr>
                        <a:rPr lang="en-US" altLang="ko-KR" sz="1700" b="0" i="0">
                          <a:latin typeface="Cambria Math"/>
                          <a:sym typeface="Cambria Math"/>
                        </a:rPr>
                        <m:t>HCl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NaCl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   ∆</m:t>
                      </m:r>
                      <m:sSub>
                        <m:sSubPr>
                          <m:ctrlPr>
                            <a:rPr lang="ar-AE" sz="1700" b="0" i="1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10" name="자유형 2057">
                <a:extLst>
                  <a:ext uri="{FF2B5EF4-FFF2-40B4-BE49-F238E27FC236}">
                    <a16:creationId xmlns:a16="http://schemas.microsoft.com/office/drawing/2014/main" id="{E695AA29-0238-6BDD-5772-91F9858599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330" y="4650503"/>
                <a:ext cx="6372225" cy="7524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501A472-0FBD-8707-A067-817DABD632DD}"/>
              </a:ext>
            </a:extLst>
          </p:cNvPr>
          <p:cNvSpPr txBox="1"/>
          <p:nvPr/>
        </p:nvSpPr>
        <p:spPr>
          <a:xfrm>
            <a:off x="432520" y="2708920"/>
            <a:ext cx="8387951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수산화나트륨을 염산에 넣어 중화 반응을 일으킨다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82C68B-975D-F164-3F35-0879AB3CAD6D}"/>
              </a:ext>
            </a:extLst>
          </p:cNvPr>
          <p:cNvSpPr txBox="1"/>
          <p:nvPr/>
        </p:nvSpPr>
        <p:spPr>
          <a:xfrm>
            <a:off x="432521" y="3767486"/>
            <a:ext cx="8171928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수산화나트륨을 먼저 물에 넣어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수용액을 만들고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그 수용액을 염산으로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중화시킨다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44E4FF-8682-0D2D-70C6-FB8D253110C6}"/>
              </a:ext>
            </a:extLst>
          </p:cNvPr>
          <p:cNvSpPr txBox="1"/>
          <p:nvPr/>
        </p:nvSpPr>
        <p:spPr>
          <a:xfrm>
            <a:off x="432520" y="5457414"/>
            <a:ext cx="8387951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반응열을 각각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와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부르기로 하면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헤스의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법칙에 따라서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=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+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관계가 성립된다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3416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1514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시 보안경을 반드시 착용한다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조해성이 있으므로 질량 측정 후 재빨리 취한다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시약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측정시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손에 묻지 않도록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14296</TotalTime>
  <Words>835</Words>
  <Application>Microsoft Office PowerPoint</Application>
  <PresentationFormat>화면 슬라이드 쇼(4:3)</PresentationFormat>
  <Paragraphs>103</Paragraphs>
  <Slides>16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굴림</vt:lpstr>
      <vt:lpstr>나눔고딕</vt:lpstr>
      <vt:lpstr>맑은 고딕</vt:lpstr>
      <vt:lpstr>맑은 고딕</vt:lpstr>
      <vt:lpstr>Arial</vt:lpstr>
      <vt:lpstr>Calibri</vt:lpstr>
      <vt:lpstr>Cambria Math</vt:lpstr>
      <vt:lpstr>기본 디자인</vt:lpstr>
      <vt:lpstr>헤스의 법칙을 이용한 엔탈피 측정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정재훈</cp:lastModifiedBy>
  <cp:revision>431</cp:revision>
  <cp:lastPrinted>2022-04-02T12:44:57Z</cp:lastPrinted>
  <dcterms:created xsi:type="dcterms:W3CDTF">2005-03-05T08:19:28Z</dcterms:created>
  <dcterms:modified xsi:type="dcterms:W3CDTF">2025-03-23T08:05:24Z</dcterms:modified>
</cp:coreProperties>
</file>